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1" r:id="rId6"/>
    <p:sldMasterId id="2147483706" r:id="rId7"/>
    <p:sldMasterId id="2147483729" r:id="rId8"/>
  </p:sldMasterIdLst>
  <p:notesMasterIdLst>
    <p:notesMasterId r:id="rId39"/>
  </p:notesMasterIdLst>
  <p:handoutMasterIdLst>
    <p:handoutMasterId r:id="rId40"/>
  </p:handoutMasterIdLst>
  <p:sldIdLst>
    <p:sldId id="265" r:id="rId9"/>
    <p:sldId id="266" r:id="rId10"/>
    <p:sldId id="267" r:id="rId11"/>
    <p:sldId id="268" r:id="rId12"/>
    <p:sldId id="270" r:id="rId13"/>
    <p:sldId id="295" r:id="rId14"/>
    <p:sldId id="296" r:id="rId15"/>
    <p:sldId id="298" r:id="rId16"/>
    <p:sldId id="273" r:id="rId17"/>
    <p:sldId id="309" r:id="rId18"/>
    <p:sldId id="297" r:id="rId19"/>
    <p:sldId id="306" r:id="rId20"/>
    <p:sldId id="275" r:id="rId21"/>
    <p:sldId id="276" r:id="rId22"/>
    <p:sldId id="277" r:id="rId23"/>
    <p:sldId id="304" r:id="rId24"/>
    <p:sldId id="305" r:id="rId25"/>
    <p:sldId id="302" r:id="rId26"/>
    <p:sldId id="282" r:id="rId27"/>
    <p:sldId id="313" r:id="rId28"/>
    <p:sldId id="314" r:id="rId29"/>
    <p:sldId id="315" r:id="rId30"/>
    <p:sldId id="287" r:id="rId31"/>
    <p:sldId id="288" r:id="rId32"/>
    <p:sldId id="290" r:id="rId33"/>
    <p:sldId id="312" r:id="rId34"/>
    <p:sldId id="292" r:id="rId35"/>
    <p:sldId id="293" r:id="rId36"/>
    <p:sldId id="294" r:id="rId37"/>
    <p:sldId id="311" r:id="rId38"/>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61">
          <p15:clr>
            <a:srgbClr val="A4A3A4"/>
          </p15:clr>
        </p15:guide>
        <p15:guide id="2" pos="194">
          <p15:clr>
            <a:srgbClr val="A4A3A4"/>
          </p15:clr>
        </p15:guide>
      </p15:sldGuideLst>
    </p:ext>
    <p:ext uri="{2D200454-40CA-4A62-9FC3-DE9A4176ACB9}">
      <p15:notesGuideLst xmlns:p15="http://schemas.microsoft.com/office/powerpoint/2012/main">
        <p15:guide id="1" orient="horz" pos="3224">
          <p15:clr>
            <a:srgbClr val="A4A3A4"/>
          </p15:clr>
        </p15:guide>
        <p15:guide id="2" pos="43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horzBarState="maximized">
    <p:restoredLeft sz="15588" autoAdjust="0"/>
    <p:restoredTop sz="92362" autoAdjust="0"/>
  </p:normalViewPr>
  <p:slideViewPr>
    <p:cSldViewPr snapToGrid="0" showGuides="1">
      <p:cViewPr varScale="1">
        <p:scale>
          <a:sx n="70" d="100"/>
          <a:sy n="70" d="100"/>
        </p:scale>
        <p:origin x="1180" y="60"/>
      </p:cViewPr>
      <p:guideLst>
        <p:guide orient="horz" pos="761"/>
        <p:guide pos="19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748" y="72"/>
      </p:cViewPr>
      <p:guideLst>
        <p:guide orient="horz" pos="3224"/>
        <p:guide pos="43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7CE26520-D54E-4EEE-84A1-E3DF126BD02B}" type="datetime1">
              <a:rPr lang="en-US" smtClean="0"/>
              <a:t>2/12/2019</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IGATE Sensitive</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
        <p:nvSpPr>
          <p:cNvPr id="6" name="Header Placeholder 5"/>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r>
              <a:rPr lang="en-US" smtClean="0"/>
              <a:t>Java Servlets 3.0</a:t>
            </a:r>
            <a:endParaRPr lang="en-US" dirty="0"/>
          </a:p>
        </p:txBody>
      </p:sp>
    </p:spTree>
    <p:extLst>
      <p:ext uri="{BB962C8B-B14F-4D97-AF65-F5344CB8AC3E}">
        <p14:creationId xmlns:p14="http://schemas.microsoft.com/office/powerpoint/2010/main" val="2358198759"/>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1325" y="825500"/>
            <a:ext cx="5114925"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811338" y="4946650"/>
            <a:ext cx="4970462" cy="4501317"/>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82534" y="6641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187514" y="170578"/>
            <a:ext cx="6729545" cy="279996"/>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Java Servlets 3.0			                        Introduction to Servlets </a:t>
            </a:r>
          </a:p>
        </p:txBody>
      </p:sp>
      <p:sp>
        <p:nvSpPr>
          <p:cNvPr id="12" name="Rectangle 14"/>
          <p:cNvSpPr>
            <a:spLocks noChangeArrowheads="1"/>
          </p:cNvSpPr>
          <p:nvPr/>
        </p:nvSpPr>
        <p:spPr bwMode="auto">
          <a:xfrm>
            <a:off x="4102225" y="9639299"/>
            <a:ext cx="2859730" cy="278297"/>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a:t>
            </a:r>
            <a:r>
              <a:rPr lang="en-US" sz="1000" smtClean="0">
                <a:latin typeface="Arial" panose="020B0604020202020204" pitchFamily="34" charset="0"/>
                <a:cs typeface="Arial" panose="020B0604020202020204" pitchFamily="34" charset="0"/>
              </a:rPr>
              <a:t>Page </a:t>
            </a:r>
            <a:r>
              <a:rPr lang="en-US" sz="1000" smtClean="0">
                <a:latin typeface="Arial" panose="020B0604020202020204" pitchFamily="34" charset="0"/>
                <a:cs typeface="Arial" panose="020B0604020202020204" pitchFamily="34" charset="0"/>
              </a:rPr>
              <a:t>02-</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8"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2335456515"/>
      </p:ext>
    </p:extLst>
  </p:cSld>
  <p:clrMap bg1="lt1" tx1="dk1" bg2="lt2" tx2="dk2" accent1="accent1" accent2="accent2" accent3="accent3" accent4="accent4" accent5="accent5" accent6="accent6" hlink="hlink" folHlink="folHlink"/>
  <p:hf sldNum="0" ftr="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142875" y="1133475"/>
            <a:ext cx="1266825"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349084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normAutofit/>
          </a:bodyPr>
          <a:lstStyle/>
          <a:p>
            <a:r>
              <a:rPr lang="en-US" dirty="0" smtClean="0"/>
              <a:t>Basic Servlet Architecture:</a:t>
            </a:r>
          </a:p>
          <a:p>
            <a:r>
              <a:rPr lang="en-US" dirty="0" smtClean="0"/>
              <a:t>Servlet Interface Life Cycle Methods:</a:t>
            </a:r>
          </a:p>
          <a:p>
            <a:r>
              <a:rPr lang="en-US" dirty="0" smtClean="0"/>
              <a:t>The Servlet interface defines methods to initialize a servlet, to service requests, and to remove a servlet from the server. These are known as life-cycle methods and are called in the following sequence: </a:t>
            </a:r>
          </a:p>
          <a:p>
            <a:pPr lvl="1"/>
            <a:r>
              <a:rPr lang="en-US" dirty="0" smtClean="0"/>
              <a:t>The </a:t>
            </a:r>
            <a:r>
              <a:rPr lang="en-US" dirty="0" err="1" smtClean="0"/>
              <a:t>init</a:t>
            </a:r>
            <a:r>
              <a:rPr lang="en-US" dirty="0" smtClean="0"/>
              <a:t>() method is guaranteed to be called only once during the Servlet’s lifecycle. The Servlet performs one-time setup configurations in this method. It stores the ServletConfig[*] object so that it can be retrieved later by calling the Servlet’s </a:t>
            </a:r>
            <a:r>
              <a:rPr lang="en-US" dirty="0" err="1" smtClean="0"/>
              <a:t>getServletConfig</a:t>
            </a:r>
            <a:r>
              <a:rPr lang="en-US" dirty="0" smtClean="0"/>
              <a:t>() method (This is handled by </a:t>
            </a:r>
            <a:r>
              <a:rPr lang="en-US" dirty="0" err="1" smtClean="0"/>
              <a:t>GenericServlet</a:t>
            </a:r>
            <a:r>
              <a:rPr lang="en-US" dirty="0" smtClean="0"/>
              <a:t>). The ServletConfig object contains Servlet parameters and a reference to the Servlet’s </a:t>
            </a:r>
            <a:r>
              <a:rPr lang="en-US" dirty="0" err="1" smtClean="0"/>
              <a:t>ServletContext</a:t>
            </a:r>
            <a:r>
              <a:rPr lang="en-US" dirty="0" smtClean="0"/>
              <a:t>[*].  </a:t>
            </a:r>
          </a:p>
          <a:p>
            <a:pPr lvl="1"/>
            <a:r>
              <a:rPr lang="en-US" dirty="0" smtClean="0"/>
              <a:t>service() method gets called every time a new request comes in. The method is called concurrently (that is, multiple threads may call this method at the same time) so it should be implemented in a thread-safe manner. </a:t>
            </a:r>
          </a:p>
          <a:p>
            <a:pPr lvl="1"/>
            <a:r>
              <a:rPr lang="en-US" dirty="0" smtClean="0"/>
              <a:t>When servlet needs to be unloaded (for example: since a new version should be loaded or the server is shutting down), the destroy() method is called. This method too is guaranteed to be called only once during the Servlet’s lifecycle. All resources which were allocated in </a:t>
            </a:r>
            <a:r>
              <a:rPr lang="en-US" dirty="0" err="1" smtClean="0"/>
              <a:t>init</a:t>
            </a:r>
            <a:r>
              <a:rPr lang="en-US" dirty="0" smtClean="0"/>
              <a:t>() should be released in destroy(). </a:t>
            </a:r>
          </a:p>
          <a:p>
            <a:r>
              <a:rPr lang="en-US" dirty="0" smtClean="0"/>
              <a:t>We shall be covering entire lifecycle of a typical servlet in the next section.</a:t>
            </a:r>
          </a:p>
          <a:p>
            <a:endParaRPr lang="en-US" dirty="0" smtClean="0"/>
          </a:p>
          <a:p>
            <a:r>
              <a:rPr lang="en-US" dirty="0" smtClean="0"/>
              <a:t>[*] : The ServletConfig and </a:t>
            </a:r>
            <a:r>
              <a:rPr lang="en-US" dirty="0" err="1" smtClean="0"/>
              <a:t>ServletContext</a:t>
            </a:r>
            <a:r>
              <a:rPr lang="en-US" dirty="0" smtClean="0"/>
              <a:t> interfaces are explained in the next slide.</a:t>
            </a:r>
            <a:endParaRPr lang="en-US" dirty="0"/>
          </a:p>
        </p:txBody>
      </p:sp>
      <p:sp>
        <p:nvSpPr>
          <p:cNvPr id="4" name="Text Box 4"/>
          <p:cNvSpPr txBox="1">
            <a:spLocks noChangeArrowheads="1"/>
          </p:cNvSpPr>
          <p:nvPr/>
        </p:nvSpPr>
        <p:spPr bwMode="auto">
          <a:xfrm>
            <a:off x="152400" y="1295400"/>
            <a:ext cx="1387475" cy="2246769"/>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lifecycle methods. Concept of dispatching doXXX() methods which is done by server methods must be explained to participants in depth,</a:t>
            </a:r>
          </a:p>
          <a:p>
            <a:pPr>
              <a:spcBef>
                <a:spcPct val="50000"/>
              </a:spcBef>
            </a:pPr>
            <a:endParaRPr lang="en-US" sz="1000" dirty="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Thereby highlight the consequence of overriding service method</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583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lstStyle/>
          <a:p>
            <a:r>
              <a:rPr lang="en-US" dirty="0" smtClean="0"/>
              <a:t>From the life cycle of a servlet object, we can see that servlet classes are loaded to container by class loader dynamically. Each request is in its own thread, and a servlet object can serve multiple threads at the same time. When it is no longer being used, it should be garbage collected by JVM.</a:t>
            </a:r>
          </a:p>
          <a:p>
            <a:r>
              <a:rPr lang="en-US" dirty="0" smtClean="0"/>
              <a:t>Like any Java program, the servlet runs within a JVM. To handle the complexity of HTTP requests, the servlet container comes in. The servlet container is responsible for servlets’ creation, execution and destruction.</a:t>
            </a:r>
          </a:p>
          <a:p>
            <a:endParaRPr lang="en-US" dirty="0"/>
          </a:p>
        </p:txBody>
      </p:sp>
      <p:sp>
        <p:nvSpPr>
          <p:cNvPr id="4" name="Text Box 4"/>
          <p:cNvSpPr txBox="1">
            <a:spLocks noChangeArrowheads="1"/>
          </p:cNvSpPr>
          <p:nvPr/>
        </p:nvSpPr>
        <p:spPr bwMode="auto">
          <a:xfrm>
            <a:off x="152400" y="1295400"/>
            <a:ext cx="1387475" cy="553998"/>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lifecycle of processing a request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0774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8"/>
          <p:cNvSpPr>
            <a:spLocks noGrp="1" noChangeArrowheads="1"/>
          </p:cNvSpPr>
          <p:nvPr>
            <p:ph type="body" idx="1"/>
          </p:nvPr>
        </p:nvSpPr>
        <p:spPr/>
        <p:txBody>
          <a:bodyPr/>
          <a:lstStyle/>
          <a:p>
            <a:r>
              <a:rPr lang="en-US" dirty="0" smtClean="0"/>
              <a:t>Every request coming to the container from the client for a particular servlet will be treated as a separate thread.</a:t>
            </a:r>
          </a:p>
          <a:p>
            <a:endParaRPr lang="en-US" dirty="0" smtClean="0"/>
          </a:p>
          <a:p>
            <a:r>
              <a:rPr lang="en-US" dirty="0" smtClean="0"/>
              <a:t>Each thread will have its own copy of the request / response objects.</a:t>
            </a:r>
          </a:p>
          <a:p>
            <a:endParaRPr lang="en-US" dirty="0" smtClean="0"/>
          </a:p>
          <a:p>
            <a:r>
              <a:rPr lang="en-US" dirty="0" smtClean="0"/>
              <a:t>After the processing of a particular request is completed the threads would be garbage collected. But the servlet instance would still be there in memory.</a:t>
            </a:r>
          </a:p>
          <a:p>
            <a:endParaRPr lang="en-US" dirty="0" smtClean="0"/>
          </a:p>
          <a:p>
            <a:r>
              <a:rPr lang="en-US" dirty="0" smtClean="0"/>
              <a:t>Thus for processing multiple requests multiple threads are created.</a:t>
            </a:r>
          </a:p>
          <a:p>
            <a:endParaRPr lang="en-US" dirty="0" smtClean="0"/>
          </a:p>
          <a:p>
            <a:endParaRPr lang="en-US" dirty="0"/>
          </a:p>
        </p:txBody>
      </p:sp>
      <p:sp>
        <p:nvSpPr>
          <p:cNvPr id="4" name="Text Box 4"/>
          <p:cNvSpPr txBox="1">
            <a:spLocks noChangeArrowheads="1"/>
          </p:cNvSpPr>
          <p:nvPr/>
        </p:nvSpPr>
        <p:spPr bwMode="auto">
          <a:xfrm>
            <a:off x="152400" y="1295400"/>
            <a:ext cx="1257299"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lifecycle of processing a request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236895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3" name="Rectangle 8"/>
          <p:cNvSpPr>
            <a:spLocks noGrp="1" noChangeArrowheads="1"/>
          </p:cNvSpPr>
          <p:nvPr>
            <p:ph type="body" idx="1"/>
          </p:nvPr>
        </p:nvSpPr>
        <p:spPr/>
        <p:txBody>
          <a:bodyPr>
            <a:normAutofit/>
          </a:bodyPr>
          <a:lstStyle/>
          <a:p>
            <a:r>
              <a:rPr lang="en-US" dirty="0" smtClean="0"/>
              <a:t>Basic Servlet Architecture:</a:t>
            </a:r>
          </a:p>
          <a:p>
            <a:r>
              <a:rPr lang="en-US" dirty="0" err="1" smtClean="0"/>
              <a:t>GenericServlet</a:t>
            </a:r>
            <a:r>
              <a:rPr lang="en-US" dirty="0" smtClean="0"/>
              <a:t>:</a:t>
            </a:r>
          </a:p>
          <a:p>
            <a:r>
              <a:rPr lang="en-US" dirty="0" smtClean="0"/>
              <a:t>All the lifecycle methods are implemented in </a:t>
            </a:r>
            <a:r>
              <a:rPr lang="en-US" dirty="0" err="1" smtClean="0"/>
              <a:t>GenericServlet</a:t>
            </a:r>
            <a:r>
              <a:rPr lang="en-US" dirty="0" smtClean="0"/>
              <a:t> class. Thus if </a:t>
            </a:r>
            <a:r>
              <a:rPr lang="en-US" dirty="0" err="1" smtClean="0"/>
              <a:t>GenericServlet</a:t>
            </a:r>
            <a:r>
              <a:rPr lang="en-US" dirty="0" smtClean="0"/>
              <a:t> class is extended to create a servlet, all the methods may be overridden to provide implementations. Optionally, just override the service() method to handle the request in the manner required!</a:t>
            </a:r>
          </a:p>
          <a:p>
            <a:endParaRPr lang="en-US" dirty="0" smtClean="0"/>
          </a:p>
          <a:p>
            <a:r>
              <a:rPr lang="en-US" dirty="0" err="1" smtClean="0"/>
              <a:t>ServletContext</a:t>
            </a:r>
            <a:r>
              <a:rPr lang="en-US" dirty="0" smtClean="0"/>
              <a:t> interface : </a:t>
            </a:r>
          </a:p>
          <a:p>
            <a:r>
              <a:rPr lang="en-US" dirty="0" smtClean="0"/>
              <a:t>It defines a set of methods that a servlet uses to communicate with its servlet container, for example, to get the MIME type of a file, dispatch requests, or write to a log file. </a:t>
            </a:r>
          </a:p>
          <a:p>
            <a:r>
              <a:rPr lang="en-US" dirty="0" smtClean="0"/>
              <a:t>There is one context per “web application” per JVM.</a:t>
            </a:r>
          </a:p>
          <a:p>
            <a:r>
              <a:rPr lang="en-US" dirty="0" err="1" smtClean="0"/>
              <a:t>ServletContext</a:t>
            </a:r>
            <a:r>
              <a:rPr lang="en-US" dirty="0" smtClean="0"/>
              <a:t> attributes can be used to share information among a group of servlets.</a:t>
            </a:r>
          </a:p>
          <a:p>
            <a:r>
              <a:rPr lang="en-US" dirty="0" smtClean="0"/>
              <a:t>The </a:t>
            </a:r>
            <a:r>
              <a:rPr lang="en-US" dirty="0" err="1" smtClean="0"/>
              <a:t>ServletContext</a:t>
            </a:r>
            <a:r>
              <a:rPr lang="en-US" dirty="0" smtClean="0"/>
              <a:t> object is contained within the ServletConfig object, which the Web server provides the servlet when the servlet is initialized. </a:t>
            </a:r>
          </a:p>
          <a:p>
            <a:r>
              <a:rPr lang="en-US" dirty="0" smtClean="0"/>
              <a:t>ServletConfig interface: </a:t>
            </a:r>
          </a:p>
          <a:p>
            <a:r>
              <a:rPr lang="en-US" dirty="0" smtClean="0"/>
              <a:t>This is a servlet configuration object used by a servlet container used to pass information to a servlet during initialization. </a:t>
            </a:r>
          </a:p>
          <a:p>
            <a:r>
              <a:rPr lang="en-US" dirty="0" smtClean="0"/>
              <a:t>It is implemented by </a:t>
            </a:r>
            <a:r>
              <a:rPr lang="en-US" dirty="0" err="1" smtClean="0"/>
              <a:t>GenericServlet</a:t>
            </a:r>
            <a:r>
              <a:rPr lang="en-US" dirty="0" smtClean="0"/>
              <a:t>. </a:t>
            </a:r>
          </a:p>
          <a:p>
            <a:r>
              <a:rPr lang="en-US" dirty="0" smtClean="0"/>
              <a:t>All of its initialization parameters can be set in deployment descriptor. Or else they can be passed via annotations. The ServletConfig parameters are specified for a particular servlet and are unknown to other servlets. </a:t>
            </a:r>
          </a:p>
          <a:p>
            <a:endParaRPr lang="en-US" dirty="0" smtClean="0"/>
          </a:p>
          <a:p>
            <a:r>
              <a:rPr lang="en-US" dirty="0" err="1" smtClean="0"/>
              <a:t>ServletContext</a:t>
            </a:r>
            <a:r>
              <a:rPr lang="en-US" dirty="0" smtClean="0"/>
              <a:t> and ServletConfig will be discussed in later sessions.</a:t>
            </a:r>
            <a:endParaRPr lang="en-US" dirty="0"/>
          </a:p>
        </p:txBody>
      </p:sp>
      <p:sp>
        <p:nvSpPr>
          <p:cNvPr id="4" name="Text Box 4"/>
          <p:cNvSpPr txBox="1">
            <a:spLocks noChangeArrowheads="1"/>
          </p:cNvSpPr>
          <p:nvPr/>
        </p:nvSpPr>
        <p:spPr bwMode="auto">
          <a:xfrm>
            <a:off x="152400" y="1295400"/>
            <a:ext cx="1387475" cy="1323439"/>
          </a:xfrm>
          <a:prstGeom prst="rect">
            <a:avLst/>
          </a:prstGeom>
          <a:noFill/>
          <a:ln w="9525">
            <a:noFill/>
            <a:miter lim="800000"/>
            <a:headEnd/>
            <a:tailEnd/>
          </a:ln>
        </p:spPr>
        <p:txBody>
          <a:bodyPr>
            <a:spAutoFit/>
          </a:bodyPr>
          <a:lstStyle/>
          <a:p>
            <a:pPr>
              <a:spcBef>
                <a:spcPct val="50000"/>
              </a:spcBef>
            </a:pPr>
            <a:r>
              <a:rPr lang="en-US" sz="1000" dirty="0" smtClean="0">
                <a:latin typeface="Arial" pitchFamily="34" charset="0"/>
                <a:cs typeface="Arial" pitchFamily="34" charset="0"/>
              </a:rPr>
              <a:t>Explain the GenericServlet</a:t>
            </a:r>
          </a:p>
          <a:p>
            <a:pPr>
              <a:spcBef>
                <a:spcPct val="50000"/>
              </a:spcBef>
            </a:pPr>
            <a:r>
              <a:rPr lang="en-US" sz="1000" dirty="0" smtClean="0">
                <a:latin typeface="Arial" pitchFamily="34" charset="0"/>
                <a:cs typeface="Arial" pitchFamily="34" charset="0"/>
              </a:rPr>
              <a:t>Explain the figure.</a:t>
            </a:r>
          </a:p>
          <a:p>
            <a:pPr>
              <a:spcBef>
                <a:spcPct val="50000"/>
              </a:spcBef>
            </a:pPr>
            <a:r>
              <a:rPr lang="en-US" sz="1000" dirty="0" smtClean="0">
                <a:latin typeface="Arial" pitchFamily="34" charset="0"/>
                <a:cs typeface="Arial" pitchFamily="34" charset="0"/>
              </a:rPr>
              <a:t>Also explain about ServletConfig and ServletContext interfaces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71700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1" name="Rectangle 3"/>
          <p:cNvSpPr>
            <a:spLocks noGrp="1" noChangeArrowheads="1"/>
          </p:cNvSpPr>
          <p:nvPr>
            <p:ph type="body" idx="1"/>
          </p:nvPr>
        </p:nvSpPr>
        <p:spPr/>
        <p:txBody>
          <a:bodyPr/>
          <a:lstStyle/>
          <a:p>
            <a:r>
              <a:rPr lang="en-US" dirty="0" smtClean="0"/>
              <a:t>Basic Servlet Architecture:</a:t>
            </a:r>
          </a:p>
          <a:p>
            <a:r>
              <a:rPr lang="en-US" dirty="0" err="1" smtClean="0"/>
              <a:t>HttpServlet</a:t>
            </a:r>
            <a:r>
              <a:rPr lang="en-US" dirty="0" smtClean="0"/>
              <a:t>:</a:t>
            </a:r>
          </a:p>
          <a:p>
            <a:r>
              <a:rPr lang="en-US" dirty="0" err="1" smtClean="0"/>
              <a:t>init</a:t>
            </a:r>
            <a:r>
              <a:rPr lang="en-US" dirty="0" smtClean="0"/>
              <a:t>() and destroy() can be overridden to manage resources that are held for the life of the servlet. Servlet can implement </a:t>
            </a:r>
            <a:r>
              <a:rPr lang="en-US" dirty="0" err="1" smtClean="0"/>
              <a:t>getServletInfo</a:t>
            </a:r>
            <a:r>
              <a:rPr lang="en-US" dirty="0" smtClean="0"/>
              <a:t>() to provide information about itself. </a:t>
            </a:r>
          </a:p>
          <a:p>
            <a:r>
              <a:rPr lang="en-US" dirty="0" smtClean="0"/>
              <a:t>The service() method of </a:t>
            </a:r>
            <a:r>
              <a:rPr lang="en-US" dirty="0" err="1" smtClean="0"/>
              <a:t>HttpServlet</a:t>
            </a:r>
            <a:r>
              <a:rPr lang="en-US" dirty="0" smtClean="0"/>
              <a:t> dispatches a request to different Java methods for different HTTP request methods. It recognizes the standard HTTP/1.1 methods like GET, HEAD, PUT, POST, DELETE, OPTIONS and TRACE. Other methods are answered with a Bad Request HTTP error.</a:t>
            </a:r>
          </a:p>
          <a:p>
            <a:r>
              <a:rPr lang="en-US" dirty="0" smtClean="0"/>
              <a:t>Do not override the service() method because it handles setup and dispatching to all the </a:t>
            </a:r>
            <a:r>
              <a:rPr lang="en-US" dirty="0" err="1" smtClean="0"/>
              <a:t>doXXX</a:t>
            </a:r>
            <a:r>
              <a:rPr lang="en-US" dirty="0" smtClean="0"/>
              <a:t>() methods. Since service() method dispatches to </a:t>
            </a:r>
            <a:r>
              <a:rPr lang="en-US" dirty="0" err="1" smtClean="0"/>
              <a:t>doXXX</a:t>
            </a:r>
            <a:r>
              <a:rPr lang="en-US" dirty="0" smtClean="0"/>
              <a:t>() methods, it passes its request and response objects to these methods.</a:t>
            </a:r>
          </a:p>
          <a:p>
            <a:r>
              <a:rPr lang="en-US" dirty="0" smtClean="0"/>
              <a:t>An HTTP servlet generally overrides </a:t>
            </a:r>
            <a:r>
              <a:rPr lang="en-US" dirty="0" err="1" smtClean="0"/>
              <a:t>doGet</a:t>
            </a:r>
            <a:r>
              <a:rPr lang="en-US" dirty="0" smtClean="0"/>
              <a:t>() to handle GET requests and </a:t>
            </a:r>
            <a:r>
              <a:rPr lang="en-US" dirty="0" err="1" smtClean="0"/>
              <a:t>doPost</a:t>
            </a:r>
            <a:r>
              <a:rPr lang="en-US" dirty="0" smtClean="0"/>
              <a:t>() to handle POST type of requests.</a:t>
            </a:r>
            <a:endParaRPr lang="en-US" dirty="0"/>
          </a:p>
        </p:txBody>
      </p:sp>
      <p:sp>
        <p:nvSpPr>
          <p:cNvPr id="4" name="Text Box 6"/>
          <p:cNvSpPr txBox="1">
            <a:spLocks noChangeArrowheads="1"/>
          </p:cNvSpPr>
          <p:nvPr/>
        </p:nvSpPr>
        <p:spPr bwMode="auto">
          <a:xfrm>
            <a:off x="136525" y="1279525"/>
            <a:ext cx="1311275" cy="549275"/>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figure and compare it vis-à-vis generic servlet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79893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Rectangle 3"/>
          <p:cNvSpPr>
            <a:spLocks noGrp="1" noChangeArrowheads="1"/>
          </p:cNvSpPr>
          <p:nvPr>
            <p:ph type="body" idx="1"/>
          </p:nvPr>
        </p:nvSpPr>
        <p:spPr/>
        <p:txBody>
          <a:bodyPr/>
          <a:lstStyle/>
          <a:p>
            <a:r>
              <a:rPr lang="en-US" dirty="0" smtClean="0"/>
              <a:t>Basic Servlet Architecture:</a:t>
            </a:r>
          </a:p>
          <a:p>
            <a:r>
              <a:rPr lang="en-US" dirty="0" smtClean="0"/>
              <a:t>Servlet Life Cycle:</a:t>
            </a:r>
          </a:p>
          <a:p>
            <a:r>
              <a:rPr lang="en-US" dirty="0" smtClean="0"/>
              <a:t>The process by which a server invokes a servlet can be broken down into the nine steps described below and as shown in the figure in the above slide:</a:t>
            </a:r>
          </a:p>
          <a:p>
            <a:pPr lvl="1"/>
            <a:r>
              <a:rPr lang="en-US" dirty="0" smtClean="0"/>
              <a:t>The server loads the servlet when the client first requests it or, if configured to do so, at server start-up. The servlet may be loaded from either a local or remote location using the standard Java class loading facility. This step is equivalent to the following code:</a:t>
            </a:r>
            <a:br>
              <a:rPr lang="en-US" dirty="0" smtClean="0"/>
            </a:br>
            <a:r>
              <a:rPr lang="en-US" dirty="0" smtClean="0"/>
              <a:t>Class c= </a:t>
            </a:r>
            <a:r>
              <a:rPr lang="en-US" dirty="0" err="1" smtClean="0"/>
              <a:t>Class.forName</a:t>
            </a:r>
            <a:r>
              <a:rPr lang="en-US" dirty="0" smtClean="0"/>
              <a:t>(“</a:t>
            </a:r>
            <a:r>
              <a:rPr lang="en-US" dirty="0" err="1" smtClean="0"/>
              <a:t>com.igate.Myservlet</a:t>
            </a:r>
            <a:r>
              <a:rPr lang="en-US" dirty="0" smtClean="0"/>
              <a:t>”);</a:t>
            </a:r>
          </a:p>
          <a:p>
            <a:pPr lvl="1"/>
            <a:r>
              <a:rPr lang="en-US" dirty="0" smtClean="0"/>
              <a:t>The server creates one or more instances of the servlet class. Depending on the implementation, the server may create a single instance that services all requests through multiple threads or create a pool of instances from which one is chosen to service each new request. This step is equivalent to the following Java code:</a:t>
            </a:r>
            <a:br>
              <a:rPr lang="en-US" dirty="0" smtClean="0"/>
            </a:br>
            <a:r>
              <a:rPr lang="en-US" dirty="0" smtClean="0"/>
              <a:t>Servlet s= (Servlet) </a:t>
            </a:r>
            <a:r>
              <a:rPr lang="en-US" dirty="0" err="1" smtClean="0"/>
              <a:t>c.newInstance</a:t>
            </a:r>
            <a:r>
              <a:rPr lang="en-US" dirty="0" smtClean="0"/>
              <a:t>();</a:t>
            </a:r>
          </a:p>
          <a:p>
            <a:pPr lvl="1"/>
            <a:r>
              <a:rPr lang="en-US" dirty="0" smtClean="0"/>
              <a:t>The server constructs a ServletConfig object that provides initialization information to the servlet.</a:t>
            </a:r>
          </a:p>
          <a:p>
            <a:pPr lvl="1"/>
            <a:r>
              <a:rPr lang="en-US" dirty="0" smtClean="0"/>
              <a:t>The server calls the servlet’s </a:t>
            </a:r>
            <a:r>
              <a:rPr lang="en-US" dirty="0" err="1" smtClean="0"/>
              <a:t>init</a:t>
            </a:r>
            <a:r>
              <a:rPr lang="en-US" dirty="0" smtClean="0"/>
              <a:t>(</a:t>
            </a:r>
            <a:r>
              <a:rPr lang="en-US" dirty="0" err="1" smtClean="0"/>
              <a:t>ServletConfig</a:t>
            </a:r>
            <a:r>
              <a:rPr lang="en-US" dirty="0" smtClean="0"/>
              <a:t>  </a:t>
            </a:r>
            <a:r>
              <a:rPr lang="en-US" dirty="0" err="1" smtClean="0"/>
              <a:t>cfg</a:t>
            </a:r>
            <a:r>
              <a:rPr lang="en-US" dirty="0" smtClean="0"/>
              <a:t>) method. The </a:t>
            </a:r>
            <a:r>
              <a:rPr lang="en-US" dirty="0" err="1" smtClean="0"/>
              <a:t>init</a:t>
            </a:r>
            <a:r>
              <a:rPr lang="en-US" dirty="0" smtClean="0"/>
              <a:t>() method is guaranteed to finish execution prior to the servlet processing the first request. If the server created multiple servlets instances (step 2), then the </a:t>
            </a:r>
            <a:r>
              <a:rPr lang="en-US" dirty="0" err="1" smtClean="0"/>
              <a:t>init</a:t>
            </a:r>
            <a:r>
              <a:rPr lang="en-US" dirty="0" smtClean="0"/>
              <a:t> method is called one time for each instance.</a:t>
            </a:r>
            <a:endParaRPr lang="en-US" dirty="0"/>
          </a:p>
        </p:txBody>
      </p:sp>
      <p:sp>
        <p:nvSpPr>
          <p:cNvPr id="4" name="Text Box 6"/>
          <p:cNvSpPr txBox="1">
            <a:spLocks noChangeArrowheads="1"/>
          </p:cNvSpPr>
          <p:nvPr/>
        </p:nvSpPr>
        <p:spPr bwMode="auto">
          <a:xfrm>
            <a:off x="152401" y="1295400"/>
            <a:ext cx="127635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sequence diagram about the life cycle of Servlets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054442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Why Were Annotations Introduced?</a:t>
            </a:r>
          </a:p>
          <a:p>
            <a:endParaRPr lang="en-US" smtClean="0"/>
          </a:p>
          <a:p>
            <a:r>
              <a:rPr lang="en-US" smtClean="0"/>
              <a:t>Prior to annotation (and even after) XML were extensively used for metadata and somehow a particular set of Application Developers and Architects thought XML maintenance was getting troublesome. They wanted something which could be coupled closely with code instead of XML which is very loosely coupled (in some cases almost separate) from code. Interesting point is XML configurations were introduced to separate configuration from code. </a:t>
            </a:r>
          </a:p>
          <a:p>
            <a:endParaRPr lang="en-US" smtClean="0"/>
          </a:p>
          <a:p>
            <a:r>
              <a:rPr lang="en-US" smtClean="0"/>
              <a:t>Suppose, you want to set some application wide constants/parameters. In this scenario, XML would be a better choice because this is not related with any specific piece of code. If you want to expose some method as a service, annotation would be a better choice as it needs to be tightly coupled with that method and developer of the method must be aware of this.</a:t>
            </a:r>
          </a:p>
          <a:p>
            <a:r>
              <a:rPr lang="en-US" smtClean="0"/>
              <a:t>Another important factor is that annotation defines a standard way of defining metadata in code. Prior to annotations people also used their own ways to define metadata. Some examples are – using marker interfaces, comments, transient keywords etc. Each developer decided his own way to decide metadata, but annotation standardized things.</a:t>
            </a:r>
          </a:p>
          <a:p>
            <a:r>
              <a:rPr lang="en-US" smtClean="0"/>
              <a:t>These days most frameworks use combination of both XML and Annotations to leverage positive aspects of both.</a:t>
            </a:r>
          </a:p>
          <a:p>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245302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mtClean="0"/>
              <a:t>Pluggability Support for 3rd Party frameworks and Asynchronous processing of Servlets  - details of which are shared in the Appendix.</a:t>
            </a:r>
          </a:p>
          <a:p>
            <a:endParaRPr lang="en-US" smtClean="0"/>
          </a:p>
          <a:p>
            <a:r>
              <a:rPr lang="en-US" smtClean="0"/>
              <a:t>Creation of Servlets and other components  via XML mappings – details of which are shared in the Appendix.</a:t>
            </a:r>
          </a:p>
          <a:p>
            <a:endParaRPr lang="en-US" smtClean="0"/>
          </a:p>
          <a:p>
            <a:r>
              <a:rPr lang="en-US" smtClean="0"/>
              <a:t>In the subsequent slides we would be seeing creation of Servlets and other components  via annotations.</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53685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kern="1200" dirty="0" smtClean="0">
                <a:solidFill>
                  <a:schemeClr val="tx1"/>
                </a:solidFill>
                <a:effectLst/>
                <a:latin typeface="Candara" pitchFamily="34" charset="0"/>
                <a:ea typeface="+mn-ea"/>
                <a:cs typeface="Arial" pitchFamily="34" charset="0"/>
              </a:rPr>
              <a:t>When a request arrives,</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the container matches the URL in the request with the servlet's</a:t>
            </a:r>
            <a:r>
              <a:rPr lang="en-US" sz="1200" b="0" i="0" kern="1200" baseline="0" dirty="0" smtClean="0">
                <a:solidFill>
                  <a:schemeClr val="tx1"/>
                </a:solidFill>
                <a:effectLst/>
                <a:latin typeface="Candara" pitchFamily="34" charset="0"/>
                <a:ea typeface="+mn-ea"/>
                <a:cs typeface="Arial" pitchFamily="34" charset="0"/>
              </a:rPr>
              <a:t> </a:t>
            </a:r>
            <a:r>
              <a:rPr lang="en-US" sz="1200" kern="1200" dirty="0" smtClean="0">
                <a:solidFill>
                  <a:schemeClr val="tx1"/>
                </a:solidFill>
                <a:effectLst/>
                <a:latin typeface="Candara" pitchFamily="34" charset="0"/>
                <a:ea typeface="+mn-ea"/>
                <a:cs typeface="Arial" pitchFamily="34" charset="0"/>
              </a:rPr>
              <a:t>URL Patterns</a:t>
            </a:r>
            <a:r>
              <a:rPr lang="en-US" sz="1200" b="0" i="0" kern="1200" dirty="0" smtClean="0">
                <a:solidFill>
                  <a:schemeClr val="tx1"/>
                </a:solidFill>
                <a:effectLst/>
                <a:latin typeface="Candara" pitchFamily="34" charset="0"/>
                <a:ea typeface="+mn-ea"/>
                <a:cs typeface="Arial" pitchFamily="34" charset="0"/>
              </a:rPr>
              <a:t> and if the URL pattern matches, the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corresponding servlet will be invoked to serve the request. All</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other attributes of this annotation are optional, with reasonable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defaults.</a:t>
            </a: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The </a:t>
            </a:r>
            <a:r>
              <a:rPr lang="en-US" sz="1200" b="1" i="0" kern="1200" dirty="0" smtClean="0">
                <a:solidFill>
                  <a:schemeClr val="tx1"/>
                </a:solidFill>
                <a:effectLst/>
                <a:latin typeface="Candara" pitchFamily="34" charset="0"/>
                <a:ea typeface="+mn-ea"/>
                <a:cs typeface="Arial" pitchFamily="34" charset="0"/>
              </a:rPr>
              <a:t>name attribute</a:t>
            </a:r>
            <a:r>
              <a:rPr lang="en-US" sz="1200" b="0" i="0" kern="1200" dirty="0" smtClean="0">
                <a:solidFill>
                  <a:schemeClr val="tx1"/>
                </a:solidFill>
                <a:effectLst/>
                <a:latin typeface="Candara" pitchFamily="34" charset="0"/>
                <a:ea typeface="+mn-ea"/>
                <a:cs typeface="Arial" pitchFamily="34" charset="0"/>
              </a:rPr>
              <a:t> specifies</a:t>
            </a:r>
            <a:r>
              <a:rPr lang="en-US" sz="1200" b="0" i="0" kern="1200" baseline="0" dirty="0" smtClean="0">
                <a:solidFill>
                  <a:schemeClr val="tx1"/>
                </a:solidFill>
                <a:effectLst/>
                <a:latin typeface="Candara" pitchFamily="34" charset="0"/>
                <a:ea typeface="+mn-ea"/>
                <a:cs typeface="Arial" pitchFamily="34" charset="0"/>
              </a:rPr>
              <a:t> the name of servlet. It could be different from Servlet class, URL Pattern. Rather is just a dummy name given to servlets. This attribute is not mandatory.</a:t>
            </a: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It also has </a:t>
            </a:r>
            <a:r>
              <a:rPr lang="en-US" sz="1200" b="1" i="0" kern="1200" dirty="0" smtClean="0">
                <a:solidFill>
                  <a:schemeClr val="tx1"/>
                </a:solidFill>
                <a:effectLst/>
                <a:latin typeface="Candara" pitchFamily="34" charset="0"/>
                <a:ea typeface="+mn-ea"/>
                <a:cs typeface="Arial" pitchFamily="34" charset="0"/>
              </a:rPr>
              <a:t>loadOnStartup</a:t>
            </a:r>
            <a:r>
              <a:rPr lang="en-US" sz="1200" b="0" i="0" kern="1200" dirty="0" smtClean="0">
                <a:solidFill>
                  <a:schemeClr val="tx1"/>
                </a:solidFill>
                <a:effectLst/>
                <a:latin typeface="Candara" pitchFamily="34" charset="0"/>
                <a:ea typeface="+mn-ea"/>
                <a:cs typeface="Arial" pitchFamily="34" charset="0"/>
              </a:rPr>
              <a:t> attribute, this</a:t>
            </a:r>
            <a:r>
              <a:rPr lang="en-US" sz="1200" b="0" i="0" kern="1200" baseline="0" dirty="0" smtClean="0">
                <a:solidFill>
                  <a:schemeClr val="tx1"/>
                </a:solidFill>
                <a:effectLst/>
                <a:latin typeface="Candara" pitchFamily="34" charset="0"/>
                <a:ea typeface="+mn-ea"/>
                <a:cs typeface="Arial" pitchFamily="34" charset="0"/>
              </a:rPr>
              <a:t> is used to specify - </a:t>
            </a:r>
            <a:r>
              <a:rPr lang="en-US" sz="1200" b="0" i="0" kern="1200" dirty="0" smtClean="0">
                <a:solidFill>
                  <a:schemeClr val="tx1"/>
                </a:solidFill>
                <a:effectLst/>
                <a:latin typeface="Candara" pitchFamily="34" charset="0"/>
                <a:ea typeface="+mn-ea"/>
                <a:cs typeface="Arial" pitchFamily="34" charset="0"/>
              </a:rPr>
              <a:t>If you want to do something on the startup of the servlet (i.e. the element loadOnStartup with value greater or equal to zero, </a:t>
            </a:r>
            <a:r>
              <a:rPr lang="en-US" dirty="0" smtClean="0"/>
              <a:t>0</a:t>
            </a:r>
            <a:r>
              <a:rPr lang="en-US" sz="1200" b="0" i="0" kern="1200" dirty="0" smtClean="0">
                <a:solidFill>
                  <a:schemeClr val="tx1"/>
                </a:solidFill>
                <a:effectLst/>
                <a:latin typeface="Candara" pitchFamily="34" charset="0"/>
                <a:ea typeface="+mn-ea"/>
                <a:cs typeface="Arial" pitchFamily="34" charset="0"/>
              </a:rPr>
              <a:t>), you need put the code in a init method or in the constructor of the servlet: As we</a:t>
            </a:r>
            <a:r>
              <a:rPr lang="en-US" sz="1200" b="0" i="0" kern="1200" baseline="0" dirty="0" smtClean="0">
                <a:solidFill>
                  <a:schemeClr val="tx1"/>
                </a:solidFill>
                <a:effectLst/>
                <a:latin typeface="Candara" pitchFamily="34" charset="0"/>
                <a:ea typeface="+mn-ea"/>
                <a:cs typeface="Arial" pitchFamily="34" charset="0"/>
              </a:rPr>
              <a:t> know the init() method is the first life cycle method of servlet.</a:t>
            </a:r>
          </a:p>
          <a:p>
            <a:endParaRPr lang="en-US" sz="1200" b="0" i="0" kern="1200" baseline="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loadOnStartup </a:t>
            </a:r>
            <a:r>
              <a:rPr lang="en-US" sz="1200" b="0" i="0" kern="1200" baseline="0" dirty="0" smtClean="0">
                <a:solidFill>
                  <a:schemeClr val="tx1"/>
                </a:solidFill>
                <a:effectLst/>
                <a:latin typeface="Candara" pitchFamily="34" charset="0"/>
                <a:ea typeface="+mn-ea"/>
                <a:cs typeface="Arial" pitchFamily="34" charset="0"/>
              </a:rPr>
              <a:t>also specifies that it will be the first servlet to execute before the client request comes for the servlet and the init() method would run.</a:t>
            </a:r>
            <a:endParaRPr lang="en-US" sz="1200" b="0" i="0" kern="1200" dirty="0" smtClean="0">
              <a:solidFill>
                <a:schemeClr val="tx1"/>
              </a:solidFill>
              <a:effectLst/>
              <a:latin typeface="Candara" pitchFamily="34" charset="0"/>
              <a:ea typeface="+mn-ea"/>
              <a:cs typeface="Arial" pitchFamily="34" charset="0"/>
            </a:endParaRPr>
          </a:p>
          <a:p>
            <a:endParaRPr lang="en-US" sz="1200" b="0" i="0" kern="1200" dirty="0" smtClean="0">
              <a:solidFill>
                <a:schemeClr val="tx1"/>
              </a:solidFill>
              <a:effectLst/>
              <a:latin typeface="Candara" pitchFamily="34" charset="0"/>
              <a:ea typeface="+mn-ea"/>
              <a:cs typeface="Arial" pitchFamily="34" charset="0"/>
            </a:endParaRPr>
          </a:p>
          <a:p>
            <a:r>
              <a:rPr lang="en-US" sz="1200" b="0" i="0" kern="1200" dirty="0" smtClean="0">
                <a:solidFill>
                  <a:schemeClr val="tx1"/>
                </a:solidFill>
                <a:effectLst/>
                <a:latin typeface="Candara" pitchFamily="34" charset="0"/>
                <a:ea typeface="+mn-ea"/>
                <a:cs typeface="Arial" pitchFamily="34" charset="0"/>
              </a:rPr>
              <a:t>For comparison, a code snippet for writing a Java servlet using</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the old Servlet 2.5 API is shown below. In Servlet 2.5, the web</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container will initialize the servlet only if you configure the</a:t>
            </a:r>
            <a:r>
              <a:rPr lang="en-US" sz="1200" b="0" i="0" kern="1200" baseline="0" dirty="0" smtClean="0">
                <a:solidFill>
                  <a:schemeClr val="tx1"/>
                </a:solidFill>
                <a:effectLst/>
                <a:latin typeface="Candara" pitchFamily="34" charset="0"/>
                <a:ea typeface="+mn-ea"/>
                <a:cs typeface="Arial" pitchFamily="34" charset="0"/>
              </a:rPr>
              <a:t> </a:t>
            </a:r>
            <a:r>
              <a:rPr lang="en-US" sz="1200" b="0" i="0" kern="1200" dirty="0" smtClean="0">
                <a:solidFill>
                  <a:schemeClr val="tx1"/>
                </a:solidFill>
                <a:effectLst/>
                <a:latin typeface="Candara" pitchFamily="34" charset="0"/>
                <a:ea typeface="+mn-ea"/>
                <a:cs typeface="Arial" pitchFamily="34" charset="0"/>
              </a:rPr>
              <a:t>details of the servlet in the deployment descriptor</a:t>
            </a:r>
          </a:p>
          <a:p>
            <a:endParaRPr lang="en-US" sz="1200" b="0" i="0" kern="1200" dirty="0" smtClean="0">
              <a:solidFill>
                <a:schemeClr val="tx1"/>
              </a:solidFill>
              <a:effectLst/>
              <a:latin typeface="Candara" pitchFamily="34" charset="0"/>
              <a:ea typeface="+mn-ea"/>
              <a:cs typeface="Arial" pitchFamily="34" charset="0"/>
            </a:endParaRPr>
          </a:p>
          <a:p>
            <a:r>
              <a:rPr lang="en-US" sz="1200" kern="1200" dirty="0" smtClean="0">
                <a:solidFill>
                  <a:schemeClr val="tx1"/>
                </a:solidFill>
                <a:effectLst/>
                <a:latin typeface="Candara" pitchFamily="34" charset="0"/>
                <a:ea typeface="+mn-ea"/>
                <a:cs typeface="Arial" pitchFamily="34" charset="0"/>
              </a:rPr>
              <a:t>public class MyServlet extends HttpServlet { </a:t>
            </a:r>
          </a:p>
          <a:p>
            <a:r>
              <a:rPr lang="en-US" sz="1200" kern="1200" dirty="0" smtClean="0">
                <a:solidFill>
                  <a:schemeClr val="tx1"/>
                </a:solidFill>
                <a:effectLst/>
                <a:latin typeface="Candara" pitchFamily="34" charset="0"/>
                <a:ea typeface="+mn-ea"/>
                <a:cs typeface="Arial" pitchFamily="34" charset="0"/>
              </a:rPr>
              <a:t>public void doGet (HttpServletRequest req, HttpServletResponse res) </a:t>
            </a:r>
          </a:p>
          <a:p>
            <a:r>
              <a:rPr lang="en-US" sz="1200" kern="1200" dirty="0" smtClean="0">
                <a:solidFill>
                  <a:schemeClr val="tx1"/>
                </a:solidFill>
                <a:effectLst/>
                <a:latin typeface="Candara" pitchFamily="34" charset="0"/>
                <a:ea typeface="+mn-ea"/>
                <a:cs typeface="Arial" pitchFamily="34" charset="0"/>
              </a:rPr>
              <a:t>{                 ....     </a:t>
            </a:r>
          </a:p>
          <a:p>
            <a:endParaRPr lang="en-US" sz="1200" kern="1200" dirty="0" smtClean="0">
              <a:solidFill>
                <a:schemeClr val="tx1"/>
              </a:solidFill>
              <a:effectLst/>
              <a:latin typeface="Candara" pitchFamily="34" charset="0"/>
              <a:ea typeface="+mn-ea"/>
              <a:cs typeface="Arial" pitchFamily="34" charset="0"/>
            </a:endParaRPr>
          </a:p>
          <a:p>
            <a:r>
              <a:rPr lang="en-US" sz="1200" kern="1200" dirty="0" smtClean="0">
                <a:solidFill>
                  <a:schemeClr val="tx1"/>
                </a:solidFill>
                <a:effectLst/>
                <a:latin typeface="Candara" pitchFamily="34" charset="0"/>
                <a:ea typeface="+mn-ea"/>
                <a:cs typeface="Arial" pitchFamily="34" charset="0"/>
              </a:rPr>
              <a:t>} </a:t>
            </a:r>
          </a:p>
          <a:p>
            <a:r>
              <a:rPr lang="en-US" sz="1200" kern="1200" dirty="0" smtClean="0">
                <a:solidFill>
                  <a:schemeClr val="tx1"/>
                </a:solidFill>
                <a:effectLst/>
                <a:latin typeface="Candara" pitchFamily="34" charset="0"/>
                <a:ea typeface="+mn-ea"/>
                <a:cs typeface="Arial" pitchFamily="34" charset="0"/>
              </a:rPr>
              <a:t>} </a:t>
            </a:r>
          </a:p>
          <a:p>
            <a:r>
              <a:rPr lang="en-US" sz="1200" b="1" kern="1200" dirty="0" smtClean="0">
                <a:solidFill>
                  <a:schemeClr val="tx1"/>
                </a:solidFill>
                <a:effectLst/>
                <a:latin typeface="Candara" pitchFamily="34" charset="0"/>
                <a:ea typeface="+mn-ea"/>
                <a:cs typeface="Arial" pitchFamily="34" charset="0"/>
              </a:rPr>
              <a:t>Deployment descriptor (web.xml)</a:t>
            </a:r>
            <a:r>
              <a:rPr lang="en-US" sz="1200" kern="1200" dirty="0" smtClean="0">
                <a:solidFill>
                  <a:schemeClr val="tx1"/>
                </a:solidFill>
                <a:effectLst/>
                <a:latin typeface="Candara" pitchFamily="34" charset="0"/>
                <a:ea typeface="+mn-ea"/>
                <a:cs typeface="Arial" pitchFamily="34" charset="0"/>
              </a:rPr>
              <a:t> </a:t>
            </a:r>
          </a:p>
          <a:p>
            <a:r>
              <a:rPr lang="en-US" sz="1200" kern="1200" dirty="0" smtClean="0">
                <a:solidFill>
                  <a:schemeClr val="tx1"/>
                </a:solidFill>
                <a:effectLst/>
                <a:latin typeface="Candara" pitchFamily="34" charset="0"/>
                <a:ea typeface="+mn-ea"/>
                <a:cs typeface="Arial" pitchFamily="34" charset="0"/>
              </a:rPr>
              <a:t>&lt;web-app&gt;   </a:t>
            </a:r>
          </a:p>
          <a:p>
            <a:r>
              <a:rPr lang="en-US" sz="1200" kern="1200" dirty="0" smtClean="0">
                <a:solidFill>
                  <a:schemeClr val="tx1"/>
                </a:solidFill>
                <a:effectLst/>
                <a:latin typeface="Candara" pitchFamily="34" charset="0"/>
                <a:ea typeface="+mn-ea"/>
                <a:cs typeface="Arial" pitchFamily="34" charset="0"/>
              </a:rPr>
              <a:t>	&lt;servlet&gt;           </a:t>
            </a:r>
          </a:p>
          <a:p>
            <a:r>
              <a:rPr lang="en-US" sz="1200" kern="1200" dirty="0" smtClean="0">
                <a:solidFill>
                  <a:schemeClr val="tx1"/>
                </a:solidFill>
                <a:effectLst/>
                <a:latin typeface="Candara" pitchFamily="34" charset="0"/>
                <a:ea typeface="+mn-ea"/>
                <a:cs typeface="Arial" pitchFamily="34" charset="0"/>
              </a:rPr>
              <a:t>	&lt;servlet-name&gt;MyServlet&lt;/servlet-name&gt;           </a:t>
            </a:r>
          </a:p>
          <a:p>
            <a:r>
              <a:rPr lang="en-US" sz="1200" kern="1200" dirty="0" smtClean="0">
                <a:solidFill>
                  <a:schemeClr val="tx1"/>
                </a:solidFill>
                <a:effectLst/>
                <a:latin typeface="Candara" pitchFamily="34" charset="0"/>
                <a:ea typeface="+mn-ea"/>
                <a:cs typeface="Arial" pitchFamily="34" charset="0"/>
              </a:rPr>
              <a:t>	&lt;servlet-class&gt;</a:t>
            </a:r>
            <a:r>
              <a:rPr lang="en-US" sz="1200" kern="1200" dirty="0" err="1" smtClean="0">
                <a:solidFill>
                  <a:schemeClr val="tx1"/>
                </a:solidFill>
                <a:effectLst/>
                <a:latin typeface="Candara" pitchFamily="34" charset="0"/>
                <a:ea typeface="+mn-ea"/>
                <a:cs typeface="Arial" pitchFamily="34" charset="0"/>
              </a:rPr>
              <a:t>samples.MyServlet</a:t>
            </a:r>
            <a:r>
              <a:rPr lang="en-US" sz="1200" kern="1200" dirty="0" smtClean="0">
                <a:solidFill>
                  <a:schemeClr val="tx1"/>
                </a:solidFill>
                <a:effectLst/>
                <a:latin typeface="Candara" pitchFamily="34" charset="0"/>
                <a:ea typeface="+mn-ea"/>
                <a:cs typeface="Arial" pitchFamily="34" charset="0"/>
              </a:rPr>
              <a:t>&lt;/servlet-class&gt;   </a:t>
            </a:r>
          </a:p>
          <a:p>
            <a:r>
              <a:rPr lang="en-US" sz="1200" kern="1200" dirty="0" smtClean="0">
                <a:solidFill>
                  <a:schemeClr val="tx1"/>
                </a:solidFill>
                <a:effectLst/>
                <a:latin typeface="Candara" pitchFamily="34" charset="0"/>
                <a:ea typeface="+mn-ea"/>
                <a:cs typeface="Arial" pitchFamily="34" charset="0"/>
              </a:rPr>
              <a:t>	&lt;/servlet&gt;   </a:t>
            </a:r>
          </a:p>
          <a:p>
            <a:r>
              <a:rPr lang="en-US" sz="1200" kern="1200" dirty="0" smtClean="0">
                <a:solidFill>
                  <a:schemeClr val="tx1"/>
                </a:solidFill>
                <a:effectLst/>
                <a:latin typeface="Candara" pitchFamily="34" charset="0"/>
                <a:ea typeface="+mn-ea"/>
                <a:cs typeface="Arial" pitchFamily="34" charset="0"/>
              </a:rPr>
              <a:t>	&lt;servlet-mapping&gt;           </a:t>
            </a:r>
          </a:p>
          <a:p>
            <a:r>
              <a:rPr lang="en-US" sz="1200" kern="1200" dirty="0" smtClean="0">
                <a:solidFill>
                  <a:schemeClr val="tx1"/>
                </a:solidFill>
                <a:effectLst/>
                <a:latin typeface="Candara" pitchFamily="34" charset="0"/>
                <a:ea typeface="+mn-ea"/>
                <a:cs typeface="Arial" pitchFamily="34" charset="0"/>
              </a:rPr>
              <a:t>	&lt;servlet-name&gt;MyServlet&lt;/servlet-name&gt;           </a:t>
            </a:r>
          </a:p>
          <a:p>
            <a:r>
              <a:rPr lang="en-US" sz="1200" kern="1200" dirty="0" smtClean="0">
                <a:solidFill>
                  <a:schemeClr val="tx1"/>
                </a:solidFill>
                <a:effectLst/>
                <a:latin typeface="Candara" pitchFamily="34" charset="0"/>
                <a:ea typeface="+mn-ea"/>
                <a:cs typeface="Arial" pitchFamily="34" charset="0"/>
              </a:rPr>
              <a:t>	&lt;url-pattern&gt;/MyApp&lt;/url-pattern&gt;   </a:t>
            </a:r>
          </a:p>
          <a:p>
            <a:r>
              <a:rPr lang="en-US" sz="1200" kern="1200" dirty="0" smtClean="0">
                <a:solidFill>
                  <a:schemeClr val="tx1"/>
                </a:solidFill>
                <a:effectLst/>
                <a:latin typeface="Candara" pitchFamily="34" charset="0"/>
                <a:ea typeface="+mn-ea"/>
                <a:cs typeface="Arial" pitchFamily="34" charset="0"/>
              </a:rPr>
              <a:t>	&lt;/servlet-mapping&gt; </a:t>
            </a:r>
          </a:p>
          <a:p>
            <a:r>
              <a:rPr lang="en-US" sz="1200" kern="1200" dirty="0" smtClean="0">
                <a:solidFill>
                  <a:schemeClr val="tx1"/>
                </a:solidFill>
                <a:effectLst/>
                <a:latin typeface="Candara" pitchFamily="34" charset="0"/>
                <a:ea typeface="+mn-ea"/>
                <a:cs typeface="Arial" pitchFamily="34" charset="0"/>
              </a:rPr>
              <a:t>&lt;/web-app&gt;</a:t>
            </a:r>
          </a:p>
          <a:p>
            <a:endParaRPr lang="en-US" sz="1200" kern="1200" dirty="0" smtClean="0">
              <a:solidFill>
                <a:schemeClr val="tx1"/>
              </a:solidFill>
              <a:effectLst/>
              <a:latin typeface="Candara" pitchFamily="34" charset="0"/>
              <a:ea typeface="+mn-ea"/>
              <a:cs typeface="Arial" pitchFamily="34" charset="0"/>
            </a:endParaRPr>
          </a:p>
          <a:p>
            <a:endParaRPr lang="en-US" sz="1200" kern="1200" dirty="0" smtClean="0">
              <a:solidFill>
                <a:schemeClr val="tx1"/>
              </a:solidFill>
              <a:effectLst/>
              <a:latin typeface="Candara" pitchFamily="34" charset="0"/>
              <a:ea typeface="+mn-ea"/>
              <a:cs typeface="Arial" pitchFamily="34" charset="0"/>
            </a:endParaRPr>
          </a:p>
          <a:p>
            <a:endParaRPr lang="en-US" dirty="0"/>
          </a:p>
        </p:txBody>
      </p:sp>
      <p:sp>
        <p:nvSpPr>
          <p:cNvPr id="4" name="Rectangle 3"/>
          <p:cNvSpPr/>
          <p:nvPr/>
        </p:nvSpPr>
        <p:spPr>
          <a:xfrm>
            <a:off x="228600" y="1085842"/>
            <a:ext cx="1143000" cy="2085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Mention about the @WebServlet annotation, and its various attributes. Also specify about importance of  loadOnStartup element. </a:t>
            </a:r>
            <a:endParaRPr lang="en-US" sz="1200" dirty="0">
              <a:solidFill>
                <a:schemeClr val="tx1"/>
              </a:solidFill>
            </a:endParaRPr>
          </a:p>
        </p:txBody>
      </p:sp>
    </p:spTree>
    <p:extLst>
      <p:ext uri="{BB962C8B-B14F-4D97-AF65-F5344CB8AC3E}">
        <p14:creationId xmlns:p14="http://schemas.microsoft.com/office/powerpoint/2010/main" val="711572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9" name="Rectangle 3"/>
          <p:cNvSpPr>
            <a:spLocks noGrp="1" noChangeArrowheads="1"/>
          </p:cNvSpPr>
          <p:nvPr>
            <p:ph type="body" idx="1"/>
          </p:nvPr>
        </p:nvSpPr>
        <p:spPr/>
        <p:txBody>
          <a:bodyPr>
            <a:normAutofit fontScale="92500" lnSpcReduction="10000"/>
          </a:bodyPr>
          <a:lstStyle/>
          <a:p>
            <a:r>
              <a:rPr lang="en-US" dirty="0" smtClean="0"/>
              <a:t>Elements of a Web Application:</a:t>
            </a:r>
          </a:p>
          <a:p>
            <a:r>
              <a:rPr lang="en-US" dirty="0" smtClean="0"/>
              <a:t>The above servlet prints a simple hello world. </a:t>
            </a:r>
          </a:p>
          <a:p>
            <a:endParaRPr lang="en-US" dirty="0" smtClean="0"/>
          </a:p>
          <a:p>
            <a:r>
              <a:rPr lang="en-US" dirty="0" smtClean="0"/>
              <a:t>This code snippet is using @</a:t>
            </a:r>
            <a:r>
              <a:rPr lang="en-US" dirty="0" err="1" smtClean="0"/>
              <a:t>WebServlet</a:t>
            </a:r>
            <a:r>
              <a:rPr lang="en-US" dirty="0" smtClean="0"/>
              <a:t> annotation.</a:t>
            </a:r>
          </a:p>
          <a:p>
            <a:r>
              <a:rPr lang="en-US" dirty="0" smtClean="0"/>
              <a:t>Here the URL pattern mapping is embedded within the same annotation. The class also extends </a:t>
            </a:r>
            <a:r>
              <a:rPr lang="en-US" dirty="0" err="1" smtClean="0"/>
              <a:t>HttpServlet</a:t>
            </a:r>
            <a:r>
              <a:rPr lang="en-US" dirty="0" smtClean="0"/>
              <a:t> and overrides the </a:t>
            </a:r>
            <a:r>
              <a:rPr lang="en-US" dirty="0" err="1" smtClean="0"/>
              <a:t>doGet</a:t>
            </a:r>
            <a:r>
              <a:rPr lang="en-US" dirty="0" smtClean="0"/>
              <a:t>(request, response) method. </a:t>
            </a:r>
          </a:p>
          <a:p>
            <a:endParaRPr lang="en-US" dirty="0" smtClean="0"/>
          </a:p>
          <a:p>
            <a:r>
              <a:rPr lang="en-US" dirty="0" smtClean="0"/>
              <a:t>Make use of the annotation @</a:t>
            </a:r>
            <a:r>
              <a:rPr lang="en-US" dirty="0" err="1" smtClean="0"/>
              <a:t>WebServlet</a:t>
            </a:r>
            <a:r>
              <a:rPr lang="en-US" dirty="0" smtClean="0"/>
              <a:t> above the class name which will create the servlet – HelloWorld inside the container. The servlet will now be referred by the name “HelloWorld”. The “/HelloWorld” is the URL Pattern of servlet, that would be used to invoke servlet from web browser. </a:t>
            </a:r>
          </a:p>
          <a:p>
            <a:endParaRPr lang="en-US" dirty="0" smtClean="0"/>
          </a:p>
          <a:p>
            <a:r>
              <a:rPr lang="en-US" dirty="0" smtClean="0"/>
              <a:t>URL pattern could be any logical name example: “/Hello”. It need not be necessarily same name of Servlet. A servlet could have multiple URL patterns.</a:t>
            </a:r>
          </a:p>
          <a:p>
            <a:endParaRPr lang="en-US" dirty="0" smtClean="0"/>
          </a:p>
          <a:p>
            <a:r>
              <a:rPr lang="en-US" dirty="0" smtClean="0"/>
              <a:t>The </a:t>
            </a:r>
            <a:r>
              <a:rPr lang="en-US" dirty="0" err="1" smtClean="0"/>
              <a:t>doGet</a:t>
            </a:r>
            <a:r>
              <a:rPr lang="en-US" dirty="0" smtClean="0"/>
              <a:t>() method is overridden to service all incoming requests. Line 8 uses </a:t>
            </a:r>
            <a:r>
              <a:rPr lang="en-US" dirty="0" err="1" smtClean="0"/>
              <a:t>HttpServletResponse</a:t>
            </a:r>
            <a:r>
              <a:rPr lang="en-US" dirty="0" smtClean="0"/>
              <a:t> object to set the content type of the response. Line 9 uses the response object to retrieve a </a:t>
            </a:r>
            <a:r>
              <a:rPr lang="en-US" dirty="0" err="1" smtClean="0"/>
              <a:t>PrintWriter</a:t>
            </a:r>
            <a:r>
              <a:rPr lang="en-US" dirty="0" smtClean="0"/>
              <a:t> object to send responses. The remaining lines dynamically generate the HTTP response back to the browser client!</a:t>
            </a:r>
          </a:p>
          <a:p>
            <a:r>
              <a:rPr lang="en-US" dirty="0" smtClean="0"/>
              <a:t>Following are minimum steps needed to create any servlet: </a:t>
            </a:r>
          </a:p>
          <a:p>
            <a:pPr lvl="1"/>
            <a:r>
              <a:rPr lang="en-US" dirty="0" smtClean="0"/>
              <a:t>Write servlet</a:t>
            </a:r>
          </a:p>
          <a:p>
            <a:pPr lvl="2"/>
            <a:r>
              <a:rPr lang="en-US" dirty="0" smtClean="0"/>
              <a:t>Import the necessary Java packages.</a:t>
            </a:r>
          </a:p>
          <a:p>
            <a:pPr lvl="2"/>
            <a:r>
              <a:rPr lang="en-US" dirty="0" smtClean="0"/>
              <a:t>Inherit from </a:t>
            </a:r>
            <a:r>
              <a:rPr lang="en-US" dirty="0" err="1" smtClean="0"/>
              <a:t>GenericServlet</a:t>
            </a:r>
            <a:r>
              <a:rPr lang="en-US" dirty="0" smtClean="0"/>
              <a:t> or the HTTP convenience class </a:t>
            </a:r>
            <a:r>
              <a:rPr lang="en-US" dirty="0" err="1" smtClean="0"/>
              <a:t>HttpServlet</a:t>
            </a:r>
            <a:r>
              <a:rPr lang="en-US" dirty="0" smtClean="0"/>
              <a:t>.</a:t>
            </a:r>
          </a:p>
          <a:p>
            <a:pPr lvl="2"/>
            <a:r>
              <a:rPr lang="en-US" dirty="0" smtClean="0"/>
              <a:t>Override the service method or the </a:t>
            </a:r>
            <a:r>
              <a:rPr lang="en-US" dirty="0" err="1" smtClean="0"/>
              <a:t>doXXX</a:t>
            </a:r>
            <a:r>
              <a:rPr lang="en-US" dirty="0" smtClean="0"/>
              <a:t>() methods.</a:t>
            </a:r>
          </a:p>
          <a:p>
            <a:pPr lvl="2"/>
            <a:r>
              <a:rPr lang="en-US" dirty="0" smtClean="0"/>
              <a:t>Save the file with a .java filename extension.</a:t>
            </a:r>
          </a:p>
          <a:p>
            <a:pPr lvl="1"/>
            <a:r>
              <a:rPr lang="en-US" dirty="0" smtClean="0"/>
              <a:t>2.   Deploy the servlet in a container. The process for deploying (installing) a servlet into a webserver (container) varies from webserver to webserver. </a:t>
            </a:r>
          </a:p>
          <a:p>
            <a:pPr lvl="1"/>
            <a:r>
              <a:rPr lang="en-US" dirty="0" smtClean="0"/>
              <a:t>Test the servlet by invoking the servlet from a JDK1.8-compatible browser. The URL typically will be of the form:</a:t>
            </a:r>
          </a:p>
          <a:p>
            <a:pPr lvl="1"/>
            <a:r>
              <a:rPr lang="en-US" dirty="0" smtClean="0"/>
              <a:t>	http://host_name:port/servletcontext/servlet/servlet_class_name</a:t>
            </a:r>
          </a:p>
          <a:p>
            <a:pPr lvl="1"/>
            <a:r>
              <a:rPr lang="en-US" dirty="0" smtClean="0"/>
              <a:t>	For example: http://localhost:9090/WildFlyServletsTestDemo/HelloWorld, where </a:t>
            </a:r>
            <a:r>
              <a:rPr lang="en-US" dirty="0" err="1" smtClean="0"/>
              <a:t>WildFlyServletsTestDemo</a:t>
            </a:r>
            <a:r>
              <a:rPr lang="en-US" dirty="0" smtClean="0"/>
              <a:t> is the context root and HelloWorld is the name of the servlet.</a:t>
            </a:r>
          </a:p>
          <a:p>
            <a:r>
              <a:rPr lang="en-US" dirty="0" smtClean="0"/>
              <a:t>If the server is installed on the same machine as the browser, then the server name can also be referred to as localhost.</a:t>
            </a:r>
            <a:endParaRPr lang="en-US" dirty="0"/>
          </a:p>
        </p:txBody>
      </p:sp>
      <p:sp>
        <p:nvSpPr>
          <p:cNvPr id="4" name="Text Box 4"/>
          <p:cNvSpPr txBox="1">
            <a:spLocks noChangeArrowheads="1"/>
          </p:cNvSpPr>
          <p:nvPr/>
        </p:nvSpPr>
        <p:spPr bwMode="auto">
          <a:xfrm>
            <a:off x="152400" y="1295400"/>
            <a:ext cx="97155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anose="020B0604020202020204" pitchFamily="34" charset="0"/>
                <a:cs typeface="Arial" panose="020B0604020202020204" pitchFamily="34" charset="0"/>
              </a:rPr>
              <a:t>Explain what is deploying a servlet in a container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17057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1" name="Rectangle 9"/>
          <p:cNvSpPr>
            <a:spLocks noGrp="1" noChangeArrowheads="1"/>
          </p:cNvSpPr>
          <p:nvPr>
            <p:ph type="body" idx="1"/>
          </p:nvPr>
        </p:nvSpPr>
        <p:spPr/>
        <p:txBody>
          <a:bodyPr/>
          <a:lstStyle/>
          <a:p>
            <a:r>
              <a:rPr lang="en-US" dirty="0" smtClean="0"/>
              <a:t>Lesson Objectives:</a:t>
            </a:r>
          </a:p>
          <a:p>
            <a:r>
              <a:rPr lang="en-US" dirty="0" smtClean="0"/>
              <a:t>This lesson introduces Servlets 3.0 and ease of development through Annotations , The lesson contents are:</a:t>
            </a:r>
          </a:p>
          <a:p>
            <a:pPr lvl="1"/>
            <a:r>
              <a:rPr lang="en-US" dirty="0" smtClean="0"/>
              <a:t>3.1: Introduction to Servlet</a:t>
            </a:r>
          </a:p>
          <a:p>
            <a:pPr lvl="1"/>
            <a:r>
              <a:rPr lang="en-US" dirty="0" smtClean="0"/>
              <a:t>3.2: Role of Servlets in Web Application Design</a:t>
            </a:r>
          </a:p>
          <a:p>
            <a:pPr lvl="1"/>
            <a:r>
              <a:rPr lang="en-US" dirty="0" smtClean="0"/>
              <a:t>3.3: Advantages of Servlets</a:t>
            </a:r>
          </a:p>
          <a:p>
            <a:pPr lvl="1"/>
            <a:r>
              <a:rPr lang="en-US" dirty="0" smtClean="0"/>
              <a:t>3.4: Basic Servlet Architecture: Servlet Container</a:t>
            </a:r>
          </a:p>
          <a:p>
            <a:pPr lvl="1"/>
            <a:r>
              <a:rPr lang="en-US" dirty="0" smtClean="0"/>
              <a:t>3.5: Servlet Lifecycle</a:t>
            </a:r>
          </a:p>
          <a:p>
            <a:pPr lvl="1"/>
            <a:r>
              <a:rPr lang="en-US" dirty="0" smtClean="0"/>
              <a:t>3.6: Ease of Developing Servlets through Annotations</a:t>
            </a:r>
          </a:p>
          <a:p>
            <a:pPr lvl="1"/>
            <a:r>
              <a:rPr lang="en-US" dirty="0" smtClean="0"/>
              <a:t>3.7: Retrieving Information</a:t>
            </a:r>
            <a:endParaRPr lang="en-US" dirty="0"/>
          </a:p>
        </p:txBody>
      </p:sp>
      <p:sp>
        <p:nvSpPr>
          <p:cNvPr id="4" name="Text Box 5"/>
          <p:cNvSpPr txBox="1">
            <a:spLocks noChangeArrowheads="1"/>
          </p:cNvSpPr>
          <p:nvPr/>
        </p:nvSpPr>
        <p:spPr bwMode="auto">
          <a:xfrm>
            <a:off x="152400" y="1295400"/>
            <a:ext cx="1200150" cy="400110"/>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lesson coverage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61357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Container is responsible for creating the ServletContext object when the application gets</a:t>
            </a:r>
            <a:r>
              <a:rPr lang="en-US" baseline="0" dirty="0" smtClean="0"/>
              <a:t> deployed. </a:t>
            </a:r>
            <a:r>
              <a:rPr lang="en-US" dirty="0" smtClean="0"/>
              <a:t>ServletContext</a:t>
            </a:r>
            <a:r>
              <a:rPr lang="en-US" baseline="0" dirty="0" smtClean="0"/>
              <a:t> Object can be shared among multiple web components.</a:t>
            </a:r>
            <a:endParaRPr lang="en-US" dirty="0" smtClean="0"/>
          </a:p>
          <a:p>
            <a:endParaRPr lang="en-US" baseline="0" dirty="0" smtClean="0"/>
          </a:p>
          <a:p>
            <a:r>
              <a:rPr lang="en-US" baseline="0" dirty="0" smtClean="0"/>
              <a:t>ServletConfig object will be created by the container for every servlet. This object cannot be shared between multiple web components.</a:t>
            </a:r>
          </a:p>
          <a:p>
            <a:endParaRPr lang="en-US" baseline="0" dirty="0" smtClean="0"/>
          </a:p>
          <a:p>
            <a:r>
              <a:rPr lang="en-US" baseline="0" dirty="0" smtClean="0"/>
              <a:t>More on these interfaces in the next subsequent slides</a:t>
            </a:r>
          </a:p>
          <a:p>
            <a:endParaRPr lang="en-US" baseline="0" dirty="0" smtClean="0"/>
          </a:p>
        </p:txBody>
      </p:sp>
      <p:sp>
        <p:nvSpPr>
          <p:cNvPr id="4" name="Rectangle 3"/>
          <p:cNvSpPr/>
          <p:nvPr/>
        </p:nvSpPr>
        <p:spPr>
          <a:xfrm>
            <a:off x="314325" y="1219200"/>
            <a:ext cx="914400" cy="2133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Explain the concept of a Listener.</a:t>
            </a:r>
          </a:p>
          <a:p>
            <a:pPr algn="ctr"/>
            <a:r>
              <a:rPr lang="en-US" sz="1200" dirty="0" smtClean="0">
                <a:solidFill>
                  <a:schemeClr val="tx1"/>
                </a:solidFill>
                <a:latin typeface="Arial" panose="020B0604020202020204" pitchFamily="34" charset="0"/>
                <a:cs typeface="Arial" panose="020B0604020202020204" pitchFamily="34" charset="0"/>
              </a:rPr>
              <a:t>Especially, the ServletContext Listener </a:t>
            </a:r>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05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ServletContextListener</a:t>
            </a:r>
            <a:r>
              <a:rPr lang="en-US" baseline="0" dirty="0" smtClean="0"/>
              <a:t> </a:t>
            </a:r>
            <a:r>
              <a:rPr lang="en-US" dirty="0" smtClean="0"/>
              <a:t>is a listener which would get notified for the changes in the ServletContext once the ServletContext object gets created.</a:t>
            </a:r>
          </a:p>
          <a:p>
            <a:endParaRPr lang="en-US" dirty="0" smtClean="0"/>
          </a:p>
          <a:p>
            <a:r>
              <a:rPr lang="en-US" dirty="0" smtClean="0"/>
              <a:t>As ServletContext is created</a:t>
            </a:r>
            <a:r>
              <a:rPr lang="en-US" baseline="0" dirty="0" smtClean="0"/>
              <a:t> per Web application , data can be configured in listener which can be shared throughout the application.</a:t>
            </a:r>
          </a:p>
          <a:p>
            <a:endParaRPr lang="en-US" baseline="0" dirty="0" smtClean="0"/>
          </a:p>
          <a:p>
            <a:r>
              <a:rPr lang="en-US" baseline="0" dirty="0" smtClean="0"/>
              <a:t>Once the Listener is implemented need to override the life cycle methods as contextCreated() and contextDestroyed(), each of them taking a parameter of type ServletContextEvent; this object can be used to obtain the ServletContext object. (ServletContextEvent.getServletContext())</a:t>
            </a:r>
          </a:p>
          <a:p>
            <a:endParaRPr lang="en-US" baseline="0" dirty="0" smtClean="0"/>
          </a:p>
          <a:p>
            <a:r>
              <a:rPr lang="en-US" baseline="0" dirty="0" smtClean="0"/>
              <a:t>Refer below listing to have an idea about the Listener:</a:t>
            </a:r>
          </a:p>
          <a:p>
            <a:endParaRPr lang="en-US" baseline="0" dirty="0" smtClean="0"/>
          </a:p>
          <a:p>
            <a:r>
              <a:rPr lang="en-US" sz="1200" kern="1200" dirty="0" smtClean="0">
                <a:solidFill>
                  <a:schemeClr val="tx1"/>
                </a:solidFill>
                <a:latin typeface="Candara" pitchFamily="34" charset="0"/>
                <a:ea typeface="+mn-ea"/>
                <a:cs typeface="Arial" pitchFamily="34" charset="0"/>
              </a:rPr>
              <a:t>@WebListener</a:t>
            </a:r>
          </a:p>
          <a:p>
            <a:r>
              <a:rPr lang="en-US" sz="1200" b="0" kern="1200" dirty="0" smtClean="0">
                <a:solidFill>
                  <a:schemeClr val="tx1"/>
                </a:solidFill>
                <a:latin typeface="Candara" pitchFamily="34" charset="0"/>
                <a:ea typeface="+mn-ea"/>
                <a:cs typeface="Arial" pitchFamily="34" charset="0"/>
              </a:rPr>
              <a:t>public class TestServletContextListener implements ServletContextListener {</a:t>
            </a:r>
          </a:p>
          <a:p>
            <a:r>
              <a:rPr lang="en-US" sz="1200" b="0" kern="1200" dirty="0" smtClean="0">
                <a:solidFill>
                  <a:schemeClr val="tx1"/>
                </a:solidFill>
                <a:latin typeface="Candara" pitchFamily="34" charset="0"/>
                <a:ea typeface="+mn-ea"/>
                <a:cs typeface="Arial" pitchFamily="34" charset="0"/>
              </a:rPr>
              <a:t>public void contextDestroyed(ServletContextEvent sc) {</a:t>
            </a:r>
          </a:p>
          <a:p>
            <a:r>
              <a:rPr lang="en-US" sz="1200" b="0" kern="1200" dirty="0" smtClean="0">
                <a:solidFill>
                  <a:schemeClr val="tx1"/>
                </a:solidFill>
                <a:latin typeface="Candara" pitchFamily="34" charset="0"/>
                <a:ea typeface="+mn-ea"/>
                <a:cs typeface="Arial" pitchFamily="34" charset="0"/>
              </a:rPr>
              <a:t>}</a:t>
            </a:r>
          </a:p>
          <a:p>
            <a:r>
              <a:rPr lang="en-US" sz="1200" b="0" kern="1200" dirty="0" smtClean="0">
                <a:solidFill>
                  <a:schemeClr val="tx1"/>
                </a:solidFill>
                <a:latin typeface="Candara" pitchFamily="34" charset="0"/>
                <a:ea typeface="+mn-ea"/>
                <a:cs typeface="Arial" pitchFamily="34" charset="0"/>
              </a:rPr>
              <a:t>public void contextInitialized(ServletContextEvent sc) {</a:t>
            </a:r>
          </a:p>
          <a:p>
            <a:r>
              <a:rPr lang="en-US" sz="1200" b="0" kern="1200" dirty="0" smtClean="0">
                <a:solidFill>
                  <a:schemeClr val="tx1"/>
                </a:solidFill>
                <a:latin typeface="Candara" pitchFamily="34" charset="0"/>
                <a:ea typeface="+mn-ea"/>
                <a:cs typeface="Arial" pitchFamily="34" charset="0"/>
              </a:rPr>
              <a:t>}</a:t>
            </a:r>
          </a:p>
          <a:p>
            <a:endParaRPr lang="en-US" sz="1200" b="0" kern="1200" dirty="0" smtClean="0">
              <a:solidFill>
                <a:schemeClr val="tx1"/>
              </a:solidFill>
              <a:latin typeface="Candara" pitchFamily="34" charset="0"/>
              <a:ea typeface="+mn-ea"/>
              <a:cs typeface="Arial" pitchFamily="34" charset="0"/>
            </a:endParaRPr>
          </a:p>
          <a:p>
            <a:r>
              <a:rPr lang="en-US" sz="1200" b="0" kern="1200" dirty="0" smtClean="0">
                <a:solidFill>
                  <a:schemeClr val="tx1"/>
                </a:solidFill>
                <a:latin typeface="Candara" pitchFamily="34" charset="0"/>
                <a:ea typeface="+mn-ea"/>
                <a:cs typeface="Arial" pitchFamily="34" charset="0"/>
              </a:rPr>
              <a:t>}</a:t>
            </a:r>
            <a:r>
              <a:rPr lang="en-US" b="0" baseline="0" dirty="0" smtClean="0"/>
              <a:t> </a:t>
            </a:r>
            <a:endParaRPr lang="en-US" b="0" dirty="0" smtClean="0"/>
          </a:p>
          <a:p>
            <a:endParaRPr lang="en-US" dirty="0" smtClean="0"/>
          </a:p>
        </p:txBody>
      </p:sp>
      <p:sp>
        <p:nvSpPr>
          <p:cNvPr id="4" name="Rectangle 3"/>
          <p:cNvSpPr/>
          <p:nvPr/>
        </p:nvSpPr>
        <p:spPr>
          <a:xfrm>
            <a:off x="314325" y="1219200"/>
            <a:ext cx="914400" cy="2571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anose="020B0604020202020204" pitchFamily="34" charset="0"/>
                <a:cs typeface="Arial" panose="020B0604020202020204" pitchFamily="34" charset="0"/>
              </a:rPr>
              <a:t>Explain the concept of a Listener.</a:t>
            </a:r>
          </a:p>
          <a:p>
            <a:pPr algn="ctr"/>
            <a:r>
              <a:rPr lang="en-US" sz="1200" dirty="0" smtClean="0">
                <a:solidFill>
                  <a:schemeClr val="tx1"/>
                </a:solidFill>
                <a:latin typeface="Arial" panose="020B0604020202020204" pitchFamily="34" charset="0"/>
                <a:cs typeface="Arial" panose="020B0604020202020204" pitchFamily="34" charset="0"/>
              </a:rPr>
              <a:t>Especially, the </a:t>
            </a:r>
            <a:r>
              <a:rPr lang="en-US" sz="1200" dirty="0" err="1" smtClean="0">
                <a:solidFill>
                  <a:schemeClr val="tx1"/>
                </a:solidFill>
                <a:latin typeface="Arial" panose="020B0604020202020204" pitchFamily="34" charset="0"/>
                <a:cs typeface="Arial" panose="020B0604020202020204" pitchFamily="34" charset="0"/>
              </a:rPr>
              <a:t>ServletContext</a:t>
            </a:r>
            <a:r>
              <a:rPr lang="en-US" sz="1200" dirty="0" smtClean="0">
                <a:solidFill>
                  <a:schemeClr val="tx1"/>
                </a:solidFill>
                <a:latin typeface="Arial" panose="020B0604020202020204" pitchFamily="34" charset="0"/>
                <a:cs typeface="Arial" panose="020B0604020202020204" pitchFamily="34" charset="0"/>
              </a:rPr>
              <a:t> </a:t>
            </a:r>
            <a:r>
              <a:rPr lang="en-US" sz="1200" dirty="0" err="1" smtClean="0">
                <a:solidFill>
                  <a:schemeClr val="tx1"/>
                </a:solidFill>
                <a:latin typeface="Arial" panose="020B0604020202020204" pitchFamily="34" charset="0"/>
                <a:cs typeface="Arial" panose="020B0604020202020204" pitchFamily="34" charset="0"/>
              </a:rPr>
              <a:t>Listenr</a:t>
            </a:r>
            <a:r>
              <a:rPr lang="en-US" sz="1200" dirty="0" smtClean="0">
                <a:solidFill>
                  <a:schemeClr val="tx1"/>
                </a:solidFill>
                <a:latin typeface="Arial" panose="020B0604020202020204" pitchFamily="34" charset="0"/>
                <a:cs typeface="Arial" panose="020B0604020202020204" pitchFamily="34" charset="0"/>
              </a:rPr>
              <a:t> </a:t>
            </a:r>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992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dirty="0" smtClean="0"/>
              <a:t>There are 2 versions of </a:t>
            </a:r>
            <a:r>
              <a:rPr lang="en-US" dirty="0" err="1" smtClean="0"/>
              <a:t>init</a:t>
            </a:r>
            <a:r>
              <a:rPr lang="en-US" dirty="0" smtClean="0"/>
              <a:t>:</a:t>
            </a:r>
          </a:p>
          <a:p>
            <a:r>
              <a:rPr lang="en-US" dirty="0" err="1" smtClean="0"/>
              <a:t>init</a:t>
            </a:r>
            <a:r>
              <a:rPr lang="en-US" dirty="0" smtClean="0"/>
              <a:t>()</a:t>
            </a:r>
          </a:p>
          <a:p>
            <a:r>
              <a:rPr lang="en-US" dirty="0" err="1" smtClean="0"/>
              <a:t>init</a:t>
            </a:r>
            <a:r>
              <a:rPr lang="en-US" dirty="0" smtClean="0"/>
              <a:t>(</a:t>
            </a:r>
            <a:r>
              <a:rPr lang="en-US" dirty="0" err="1" smtClean="0"/>
              <a:t>ServletConfig</a:t>
            </a:r>
            <a:r>
              <a:rPr lang="en-US" dirty="0" smtClean="0"/>
              <a:t> </a:t>
            </a:r>
            <a:r>
              <a:rPr lang="en-US" dirty="0" err="1" smtClean="0"/>
              <a:t>config</a:t>
            </a:r>
            <a:r>
              <a:rPr lang="en-US" dirty="0" smtClean="0"/>
              <a:t>)</a:t>
            </a:r>
          </a:p>
          <a:p>
            <a:endParaRPr lang="en-US" dirty="0" smtClean="0"/>
          </a:p>
          <a:p>
            <a:r>
              <a:rPr lang="en-US" dirty="0" smtClean="0"/>
              <a:t>Both these methods could be overridden.  If we override parameterized version of </a:t>
            </a:r>
            <a:r>
              <a:rPr lang="en-US" dirty="0" err="1" smtClean="0"/>
              <a:t>init</a:t>
            </a:r>
            <a:r>
              <a:rPr lang="en-US" dirty="0" smtClean="0"/>
              <a:t>(</a:t>
            </a:r>
            <a:r>
              <a:rPr lang="en-US" dirty="0" err="1" smtClean="0"/>
              <a:t>ServletConfig</a:t>
            </a:r>
            <a:r>
              <a:rPr lang="en-US" dirty="0" smtClean="0"/>
              <a:t> </a:t>
            </a:r>
            <a:r>
              <a:rPr lang="en-US" dirty="0" err="1" smtClean="0"/>
              <a:t>config</a:t>
            </a:r>
            <a:r>
              <a:rPr lang="en-US" dirty="0" smtClean="0"/>
              <a:t>) there is a need to give a call explicitly to </a:t>
            </a:r>
          </a:p>
          <a:p>
            <a:r>
              <a:rPr lang="en-US" dirty="0" err="1" smtClean="0"/>
              <a:t>super.init</a:t>
            </a:r>
            <a:r>
              <a:rPr lang="en-US" dirty="0" smtClean="0"/>
              <a:t>(</a:t>
            </a:r>
            <a:r>
              <a:rPr lang="en-US" dirty="0" err="1" smtClean="0"/>
              <a:t>config</a:t>
            </a:r>
            <a:r>
              <a:rPr lang="en-US" dirty="0" smtClean="0"/>
              <a:t>). By seeing this call the container would invoke the parameterized </a:t>
            </a:r>
            <a:r>
              <a:rPr lang="en-US" dirty="0" err="1" smtClean="0"/>
              <a:t>init</a:t>
            </a:r>
            <a:r>
              <a:rPr lang="en-US" dirty="0" smtClean="0"/>
              <a:t>() from the </a:t>
            </a:r>
            <a:r>
              <a:rPr lang="en-US" dirty="0" err="1" smtClean="0"/>
              <a:t>GenericServlet</a:t>
            </a:r>
            <a:r>
              <a:rPr lang="en-US" dirty="0" smtClean="0"/>
              <a:t> hierarchy and then give a call for the default version of </a:t>
            </a:r>
            <a:r>
              <a:rPr lang="en-US" dirty="0" err="1" smtClean="0"/>
              <a:t>init</a:t>
            </a:r>
            <a:r>
              <a:rPr lang="en-US" dirty="0" smtClean="0"/>
              <a:t>() handing over the ServletConfig and </a:t>
            </a:r>
            <a:r>
              <a:rPr lang="en-US" dirty="0" err="1" smtClean="0"/>
              <a:t>ServletContext</a:t>
            </a:r>
            <a:r>
              <a:rPr lang="en-US" dirty="0" smtClean="0"/>
              <a:t> objects.</a:t>
            </a:r>
          </a:p>
          <a:p>
            <a:endParaRPr lang="en-US" dirty="0" smtClean="0"/>
          </a:p>
          <a:p>
            <a:r>
              <a:rPr lang="en-US" dirty="0" smtClean="0"/>
              <a:t>Even if we override default version of </a:t>
            </a:r>
            <a:r>
              <a:rPr lang="en-US" dirty="0" err="1" smtClean="0"/>
              <a:t>init</a:t>
            </a:r>
            <a:r>
              <a:rPr lang="en-US" dirty="0" smtClean="0"/>
              <a:t>(), the container would still invoke the parameterized </a:t>
            </a:r>
            <a:r>
              <a:rPr lang="en-US" dirty="0" err="1" smtClean="0"/>
              <a:t>init</a:t>
            </a:r>
            <a:r>
              <a:rPr lang="en-US" dirty="0" smtClean="0"/>
              <a:t>(ServletConfig </a:t>
            </a:r>
            <a:r>
              <a:rPr lang="en-US" dirty="0" err="1" smtClean="0"/>
              <a:t>config</a:t>
            </a:r>
            <a:r>
              <a:rPr lang="en-US" dirty="0" smtClean="0"/>
              <a:t>) from the </a:t>
            </a:r>
            <a:r>
              <a:rPr lang="en-US" dirty="0" err="1" smtClean="0"/>
              <a:t>GenericServlet</a:t>
            </a:r>
            <a:r>
              <a:rPr lang="en-US" dirty="0" smtClean="0"/>
              <a:t> hierarchy and then give a call for the default version of </a:t>
            </a:r>
            <a:r>
              <a:rPr lang="en-US" dirty="0" err="1" smtClean="0"/>
              <a:t>init</a:t>
            </a:r>
            <a:r>
              <a:rPr lang="en-US" dirty="0" smtClean="0"/>
              <a:t>() handing over the ServletConfig and </a:t>
            </a:r>
            <a:r>
              <a:rPr lang="en-US" dirty="0" err="1" smtClean="0"/>
              <a:t>ServletContext</a:t>
            </a:r>
            <a:r>
              <a:rPr lang="en-US" dirty="0" smtClean="0"/>
              <a:t> objects.</a:t>
            </a:r>
          </a:p>
          <a:p>
            <a:endParaRPr lang="en-US" dirty="0" smtClean="0"/>
          </a:p>
          <a:p>
            <a:r>
              <a:rPr lang="en-US" dirty="0" smtClean="0"/>
              <a:t>This is due to Servlet Hierarchy discussed in previous slides.</a:t>
            </a:r>
          </a:p>
          <a:p>
            <a:endParaRPr lang="en-US" dirty="0" smtClean="0"/>
          </a:p>
          <a:p>
            <a:r>
              <a:rPr lang="en-US" dirty="0" smtClean="0"/>
              <a:t>Since Servlet 3.0 we have made use of annotation to declare </a:t>
            </a:r>
            <a:r>
              <a:rPr lang="en-US" dirty="0" err="1" smtClean="0"/>
              <a:t>init</a:t>
            </a:r>
            <a:r>
              <a:rPr lang="en-US" dirty="0" smtClean="0"/>
              <a:t> parameter. Example: @</a:t>
            </a:r>
            <a:r>
              <a:rPr lang="en-US" dirty="0" err="1" smtClean="0"/>
              <a:t>WebInitParam</a:t>
            </a:r>
            <a:r>
              <a:rPr lang="en-US" dirty="0" smtClean="0"/>
              <a:t>(name = "name", value = "My Servlet")</a:t>
            </a:r>
          </a:p>
          <a:p>
            <a:endParaRPr lang="en-US" dirty="0" smtClean="0"/>
          </a:p>
          <a:p>
            <a:r>
              <a:rPr lang="en-US" dirty="0" smtClean="0"/>
              <a:t>For Servlet Context parameters, there is a need to configure a Listener : </a:t>
            </a:r>
            <a:r>
              <a:rPr lang="en-US" dirty="0" err="1" smtClean="0"/>
              <a:t>ServletContextListener</a:t>
            </a:r>
            <a:r>
              <a:rPr lang="en-US" dirty="0" smtClean="0"/>
              <a:t> – which will implement the lifecycle methods of </a:t>
            </a:r>
            <a:r>
              <a:rPr lang="en-US" dirty="0" err="1" smtClean="0"/>
              <a:t>ServletContext</a:t>
            </a:r>
            <a:r>
              <a:rPr lang="en-US" dirty="0" smtClean="0"/>
              <a:t>.</a:t>
            </a:r>
          </a:p>
          <a:p>
            <a:r>
              <a:rPr lang="en-US" dirty="0" smtClean="0"/>
              <a:t>And then the contextual parameters could be set.</a:t>
            </a:r>
          </a:p>
          <a:p>
            <a:endParaRPr lang="en-US" dirty="0" smtClean="0"/>
          </a:p>
          <a:p>
            <a:endParaRPr lang="en-US" dirty="0" smtClean="0"/>
          </a:p>
          <a:p>
            <a:r>
              <a:rPr lang="en-US" dirty="0" smtClean="0"/>
              <a:t>Refer Demo TestServletContextListener.java for same.</a:t>
            </a:r>
          </a:p>
          <a:p>
            <a:endParaRPr lang="en-US" dirty="0" smtClean="0"/>
          </a:p>
          <a:p>
            <a:r>
              <a:rPr lang="en-US" dirty="0" smtClean="0"/>
              <a:t>The context parameters could be then retrieved inside a servlet.</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1" y="1295401"/>
            <a:ext cx="800100" cy="1733549"/>
          </a:xfrm>
          <a:prstGeom prst="rect">
            <a:avLst/>
          </a:prstGeom>
          <a:noFill/>
          <a:ln w="9525">
            <a:no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885365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9" name="Rectangle 3"/>
          <p:cNvSpPr>
            <a:spLocks noGrp="1" noChangeArrowheads="1"/>
          </p:cNvSpPr>
          <p:nvPr>
            <p:ph type="body" idx="1"/>
          </p:nvPr>
        </p:nvSpPr>
        <p:spPr/>
        <p:txBody>
          <a:bodyPr/>
          <a:lstStyle/>
          <a:p>
            <a:r>
              <a:rPr lang="en-US" dirty="0" smtClean="0"/>
              <a:t>In the Servlet Hierarchy, there is a Listener associated with different objects like </a:t>
            </a:r>
            <a:r>
              <a:rPr lang="en-US" dirty="0" err="1" smtClean="0"/>
              <a:t>ServletContext</a:t>
            </a:r>
            <a:r>
              <a:rPr lang="en-US" dirty="0" smtClean="0"/>
              <a:t>, </a:t>
            </a:r>
            <a:r>
              <a:rPr lang="en-US" dirty="0" err="1" smtClean="0"/>
              <a:t>HttpSession</a:t>
            </a:r>
            <a:r>
              <a:rPr lang="en-US" dirty="0" smtClean="0"/>
              <a:t> </a:t>
            </a:r>
            <a:r>
              <a:rPr lang="en-US" dirty="0" err="1" smtClean="0"/>
              <a:t>etc</a:t>
            </a:r>
            <a:r>
              <a:rPr lang="en-US" dirty="0" smtClean="0"/>
              <a:t>; that would be invoked when these objects are created. </a:t>
            </a:r>
          </a:p>
          <a:p>
            <a:r>
              <a:rPr lang="en-US" dirty="0" smtClean="0"/>
              <a:t>A Listener is a java class that would implement the </a:t>
            </a:r>
            <a:r>
              <a:rPr lang="en-US" dirty="0" err="1" smtClean="0"/>
              <a:t>ServletContextListener</a:t>
            </a:r>
            <a:r>
              <a:rPr lang="en-US" dirty="0" smtClean="0"/>
              <a:t> interface and would implement the lifecycle methods of </a:t>
            </a:r>
            <a:r>
              <a:rPr lang="en-US" dirty="0" err="1" smtClean="0"/>
              <a:t>ServletContext</a:t>
            </a:r>
            <a:r>
              <a:rPr lang="en-US" dirty="0" smtClean="0"/>
              <a:t>:</a:t>
            </a:r>
          </a:p>
          <a:p>
            <a:r>
              <a:rPr lang="en-US" dirty="0" err="1" smtClean="0"/>
              <a:t>contextInitilized</a:t>
            </a:r>
            <a:r>
              <a:rPr lang="en-US" dirty="0" smtClean="0"/>
              <a:t>(</a:t>
            </a:r>
            <a:r>
              <a:rPr lang="en-US" dirty="0" err="1" smtClean="0"/>
              <a:t>ServletContextEvent</a:t>
            </a:r>
            <a:r>
              <a:rPr lang="en-US" dirty="0" smtClean="0"/>
              <a:t> se)</a:t>
            </a:r>
          </a:p>
          <a:p>
            <a:r>
              <a:rPr lang="en-US" dirty="0" err="1" smtClean="0"/>
              <a:t>contextDestroyed</a:t>
            </a:r>
            <a:r>
              <a:rPr lang="en-US" dirty="0" smtClean="0"/>
              <a:t>(</a:t>
            </a:r>
            <a:r>
              <a:rPr lang="en-US" dirty="0" err="1" smtClean="0"/>
              <a:t>ServletContextEvent</a:t>
            </a:r>
            <a:r>
              <a:rPr lang="en-US" dirty="0" smtClean="0"/>
              <a:t> se)</a:t>
            </a:r>
          </a:p>
          <a:p>
            <a:endParaRPr lang="en-US" dirty="0" smtClean="0"/>
          </a:p>
          <a:p>
            <a:r>
              <a:rPr lang="en-US" dirty="0" smtClean="0"/>
              <a:t>We are using the annotation @</a:t>
            </a:r>
            <a:r>
              <a:rPr lang="en-US" dirty="0" err="1" smtClean="0"/>
              <a:t>WebListener</a:t>
            </a:r>
            <a:r>
              <a:rPr lang="en-US" dirty="0" smtClean="0"/>
              <a:t> above the Listener class name that would instruct the container to create the </a:t>
            </a:r>
            <a:r>
              <a:rPr lang="en-US" dirty="0" err="1" smtClean="0"/>
              <a:t>ServletContextListener</a:t>
            </a:r>
            <a:r>
              <a:rPr lang="en-US" dirty="0" smtClean="0"/>
              <a:t> and invoked it when a </a:t>
            </a:r>
            <a:r>
              <a:rPr lang="en-US" dirty="0" err="1" smtClean="0"/>
              <a:t>ServletContext</a:t>
            </a:r>
            <a:r>
              <a:rPr lang="en-US" dirty="0" smtClean="0"/>
              <a:t> object is created by Container, Data or configuration information that needs to be shared across multiple servlets could be set up in the </a:t>
            </a:r>
            <a:r>
              <a:rPr lang="en-US" dirty="0" err="1" smtClean="0"/>
              <a:t>ServletContext</a:t>
            </a:r>
            <a:r>
              <a:rPr lang="en-US" dirty="0" smtClean="0"/>
              <a:t> here. </a:t>
            </a:r>
            <a:r>
              <a:rPr lang="en-US" dirty="0" err="1" smtClean="0"/>
              <a:t>ServletContext</a:t>
            </a:r>
            <a:r>
              <a:rPr lang="en-US" dirty="0" smtClean="0"/>
              <a:t> is obtained via the </a:t>
            </a:r>
            <a:r>
              <a:rPr lang="en-US" dirty="0" err="1" smtClean="0"/>
              <a:t>ServletContextEvent.getServletContext</a:t>
            </a:r>
            <a:r>
              <a:rPr lang="en-US" dirty="0" smtClean="0"/>
              <a:t>() method.</a:t>
            </a:r>
          </a:p>
          <a:p>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3366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7" name="Rectangle 3"/>
          <p:cNvSpPr>
            <a:spLocks noGrp="1" noChangeArrowheads="1"/>
          </p:cNvSpPr>
          <p:nvPr>
            <p:ph type="body" idx="1"/>
          </p:nvPr>
        </p:nvSpPr>
        <p:spPr/>
        <p:txBody>
          <a:bodyPr/>
          <a:lstStyle/>
          <a:p>
            <a:r>
              <a:rPr lang="en-US" smtClean="0"/>
              <a:t>Retrieving Information:</a:t>
            </a:r>
          </a:p>
          <a:p>
            <a:r>
              <a:rPr lang="en-US" smtClean="0"/>
              <a:t>Getting Information about the Server:</a:t>
            </a:r>
          </a:p>
          <a:p>
            <a:r>
              <a:rPr lang="en-US" smtClean="0"/>
              <a:t>A servlet can find out much about the server in which it is executing.  It can learn the hostname, listening port, and server software, among other things. A servlet can display this information to a client, use it to customize its behavior based on a particular server package, or even use it to explicitly restrict the machine on which the servlet will run.</a:t>
            </a:r>
          </a:p>
          <a:p>
            <a:pPr lvl="1"/>
            <a:r>
              <a:rPr lang="en-US" smtClean="0"/>
              <a:t>getServerName() method returns the host name of the server to which the request was sent.</a:t>
            </a:r>
          </a:p>
          <a:p>
            <a:pPr lvl="1"/>
            <a:r>
              <a:rPr lang="en-US" smtClean="0"/>
              <a:t>getServerPort() method returns the port number to which the request was sent</a:t>
            </a:r>
          </a:p>
          <a:p>
            <a:pPr lvl="1"/>
            <a:r>
              <a:rPr lang="en-US" smtClean="0"/>
              <a:t>getServerInfo() method returns the name and version of the server software as: JBossWeb/2.0.1.GA. </a:t>
            </a:r>
          </a:p>
          <a:p>
            <a:pPr lvl="1"/>
            <a:r>
              <a:rPr lang="en-US" smtClean="0"/>
              <a:t>getAttribute() returns the value of the named server attribute as an Object or null if the attribute does not exist. The attributes are server dependent. We shall see this in detail in the session on inter-servlet communication.</a:t>
            </a:r>
            <a:endParaRPr lang="en-US" dirty="0"/>
          </a:p>
        </p:txBody>
      </p:sp>
      <p:sp>
        <p:nvSpPr>
          <p:cNvPr id="4" name="Text Box 4"/>
          <p:cNvSpPr txBox="1">
            <a:spLocks noChangeArrowheads="1"/>
          </p:cNvSpPr>
          <p:nvPr/>
        </p:nvSpPr>
        <p:spPr bwMode="auto">
          <a:xfrm>
            <a:off x="152400" y="1295400"/>
            <a:ext cx="1104900" cy="163121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The last method (getAttribute()) may not be understood at this point. Inform participants that this method will be covered in detail later</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175384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3" name="Rectangle 3"/>
          <p:cNvSpPr>
            <a:spLocks noGrp="1" noChangeArrowheads="1"/>
          </p:cNvSpPr>
          <p:nvPr>
            <p:ph type="body" idx="1"/>
          </p:nvPr>
        </p:nvSpPr>
        <p:spPr/>
        <p:txBody>
          <a:bodyPr/>
          <a:lstStyle/>
          <a:p>
            <a:r>
              <a:rPr lang="en-US" dirty="0" smtClean="0"/>
              <a:t>Retrieving Information:</a:t>
            </a:r>
          </a:p>
          <a:p>
            <a:r>
              <a:rPr lang="en-US" dirty="0" smtClean="0"/>
              <a:t>Getting Info About client m/c and user:</a:t>
            </a:r>
          </a:p>
          <a:p>
            <a:r>
              <a:rPr lang="en-US" dirty="0" smtClean="0"/>
              <a:t>A servlet has the ability to find out about the client machine and for pages requiring authentication, about the actual user. This information can be used for logging access data, associating information with individual users, or restricting access to certain clients.</a:t>
            </a:r>
          </a:p>
          <a:p>
            <a:r>
              <a:rPr lang="en-US" dirty="0" smtClean="0"/>
              <a:t>A servlet can use </a:t>
            </a:r>
            <a:r>
              <a:rPr lang="en-US" dirty="0" err="1" smtClean="0"/>
              <a:t>getRemoteAddr</a:t>
            </a:r>
            <a:r>
              <a:rPr lang="en-US" dirty="0" smtClean="0"/>
              <a:t>() and </a:t>
            </a:r>
            <a:r>
              <a:rPr lang="en-US" dirty="0" err="1" smtClean="0"/>
              <a:t>getRemoteHost</a:t>
            </a:r>
            <a:r>
              <a:rPr lang="en-US" dirty="0" smtClean="0"/>
              <a:t>() to retrieve the IP address and hostname of the client machine, respectively. </a:t>
            </a:r>
          </a:p>
          <a:p>
            <a:r>
              <a:rPr lang="en-US" dirty="0" smtClean="0"/>
              <a:t>The information comes from the socket that connects the server to the client, so the remote address and hostname may be that of a proxy server. An example remote address might be “192.26.80.1320” while an example of remote host might be “dist.engr.com”. </a:t>
            </a:r>
          </a:p>
          <a:p>
            <a:r>
              <a:rPr lang="en-US" dirty="0" smtClean="0"/>
              <a:t>The method </a:t>
            </a:r>
            <a:r>
              <a:rPr lang="en-US" dirty="0" err="1" smtClean="0"/>
              <a:t>getRemoteUser</a:t>
            </a:r>
            <a:r>
              <a:rPr lang="en-US" dirty="0" smtClean="0"/>
              <a:t> () of the </a:t>
            </a:r>
            <a:r>
              <a:rPr lang="en-US" dirty="0" err="1" smtClean="0"/>
              <a:t>HttpServletRequest</a:t>
            </a:r>
            <a:r>
              <a:rPr lang="en-US" dirty="0" smtClean="0"/>
              <a:t> gives the username of the client.  With the remote user’s name, a servlet can save information about each client. Over the long term, it can remember each individual’s preferences. For the short tern, it can remember the series of pages viewed by the client and use them to add a sense of state to a stateless HTTP protocol. A simple servlet that uses </a:t>
            </a:r>
            <a:r>
              <a:rPr lang="en-US" dirty="0" err="1" smtClean="0"/>
              <a:t>getRemoteUser</a:t>
            </a:r>
            <a:r>
              <a:rPr lang="en-US" dirty="0" smtClean="0"/>
              <a:t>() can greet its clients by name and remember when each user last logged in.</a:t>
            </a:r>
            <a:endParaRPr lang="en-US" dirty="0"/>
          </a:p>
        </p:txBody>
      </p:sp>
      <p:sp>
        <p:nvSpPr>
          <p:cNvPr id="4" name="Text Box 4"/>
          <p:cNvSpPr txBox="1">
            <a:spLocks noChangeArrowheads="1"/>
          </p:cNvSpPr>
          <p:nvPr/>
        </p:nvSpPr>
        <p:spPr bwMode="auto">
          <a:xfrm>
            <a:off x="152400" y="1295400"/>
            <a:ext cx="838200" cy="70788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Refer to demos for these methods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0562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2262930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9" name="Rectangle 3"/>
          <p:cNvSpPr>
            <a:spLocks noGrp="1" noChangeArrowheads="1"/>
          </p:cNvSpPr>
          <p:nvPr>
            <p:ph type="body" idx="1"/>
          </p:nvPr>
        </p:nvSpPr>
        <p:spPr/>
        <p:txBody>
          <a:bodyPr/>
          <a:lstStyle/>
          <a:p>
            <a:r>
              <a:rPr lang="en-US" dirty="0" smtClean="0"/>
              <a:t>Summary:</a:t>
            </a:r>
          </a:p>
          <a:p>
            <a:r>
              <a:rPr lang="en-US" dirty="0" smtClean="0"/>
              <a:t>This lesson introduced us to servlets, web applications. We have seen how to create simple servlets, install on server and execute it. We learnt about the servlet lifecycle and the Servlet API. We also saw how to initialize servlets using </a:t>
            </a:r>
            <a:r>
              <a:rPr lang="en-US" dirty="0" err="1" smtClean="0"/>
              <a:t>init</a:t>
            </a:r>
            <a:r>
              <a:rPr lang="en-US" dirty="0" smtClean="0"/>
              <a:t>() method and how to find information about the server, the client making the request and the user.</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241445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38250" cy="1708160"/>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Answers for the Review Questions:</a:t>
            </a:r>
          </a:p>
          <a:p>
            <a:pPr>
              <a:spcBef>
                <a:spcPct val="50000"/>
              </a:spcBef>
            </a:pPr>
            <a:endParaRPr lang="en-US" sz="1000" dirty="0" smtClean="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Answer 1: service</a:t>
            </a:r>
          </a:p>
          <a:p>
            <a:pPr>
              <a:spcBef>
                <a:spcPct val="50000"/>
              </a:spcBef>
            </a:pPr>
            <a:endParaRPr lang="en-US" sz="1000" dirty="0" smtClean="0">
              <a:latin typeface="Arial" pitchFamily="34" charset="0"/>
              <a:cs typeface="Arial" pitchFamily="34" charset="0"/>
            </a:endParaRPr>
          </a:p>
          <a:p>
            <a:pPr>
              <a:spcBef>
                <a:spcPct val="50000"/>
              </a:spcBef>
            </a:pPr>
            <a:r>
              <a:rPr lang="en-US" sz="1000" dirty="0">
                <a:latin typeface="Arial" pitchFamily="34" charset="0"/>
                <a:cs typeface="Arial" pitchFamily="34" charset="0"/>
              </a:rPr>
              <a:t>Answer 2: </a:t>
            </a:r>
            <a:r>
              <a:rPr lang="en-US" sz="1000" dirty="0" err="1">
                <a:latin typeface="Arial" pitchFamily="34" charset="0"/>
                <a:cs typeface="Arial" pitchFamily="34" charset="0"/>
              </a:rPr>
              <a:t>GenericServlet</a:t>
            </a:r>
            <a:endParaRPr lang="en-US" sz="1000" dirty="0">
              <a:latin typeface="Arial" pitchFamily="34" charset="0"/>
              <a:cs typeface="Arial" pitchFamily="34" charset="0"/>
            </a:endParaRPr>
          </a:p>
          <a:p>
            <a:pPr>
              <a:spcBef>
                <a:spcPct val="50000"/>
              </a:spcBef>
            </a:pPr>
            <a:endParaRPr lang="en-US" sz="1000" dirty="0" smtClean="0">
              <a:latin typeface="Arial" pitchFamily="34" charset="0"/>
              <a:cs typeface="Arial" pitchFamily="34" charset="0"/>
            </a:endParaRPr>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5658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143000" cy="2246769"/>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Answers for the Review Questions:</a:t>
            </a:r>
          </a:p>
          <a:p>
            <a:pPr>
              <a:spcBef>
                <a:spcPct val="50000"/>
              </a:spcBef>
            </a:pPr>
            <a:endParaRPr lang="en-US" sz="1000" dirty="0" smtClean="0">
              <a:latin typeface="Arial" pitchFamily="34" charset="0"/>
              <a:cs typeface="Arial" pitchFamily="34" charset="0"/>
            </a:endParaRPr>
          </a:p>
          <a:p>
            <a:pPr>
              <a:spcBef>
                <a:spcPct val="50000"/>
              </a:spcBef>
            </a:pPr>
            <a:r>
              <a:rPr lang="en-US" sz="1000" dirty="0" smtClean="0">
                <a:latin typeface="Arial" pitchFamily="34" charset="0"/>
                <a:cs typeface="Arial" pitchFamily="34" charset="0"/>
              </a:rPr>
              <a:t>Answer 3: Server-side components</a:t>
            </a:r>
          </a:p>
          <a:p>
            <a:pPr>
              <a:spcBef>
                <a:spcPct val="50000"/>
              </a:spcBef>
            </a:pPr>
            <a:r>
              <a:rPr lang="en-US" sz="1000" dirty="0" smtClean="0">
                <a:latin typeface="Arial" pitchFamily="34" charset="0"/>
                <a:cs typeface="Arial" pitchFamily="34" charset="0"/>
              </a:rPr>
              <a:t>Answer 4: init, doGet and service</a:t>
            </a:r>
          </a:p>
          <a:p>
            <a:pPr>
              <a:spcBef>
                <a:spcPct val="50000"/>
              </a:spcBef>
            </a:pPr>
            <a:endParaRPr lang="en-US" sz="1000" dirty="0" smtClean="0">
              <a:latin typeface="Arial" pitchFamily="34" charset="0"/>
              <a:cs typeface="Arial" pitchFamily="34" charset="0"/>
            </a:endParaRPr>
          </a:p>
          <a:p>
            <a:endParaRPr lang="en-US" sz="1000" dirty="0"/>
          </a:p>
        </p:txBody>
      </p:sp>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6399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lstStyle/>
          <a:p>
            <a:r>
              <a:rPr lang="en-US" dirty="0" smtClean="0"/>
              <a:t>Introduction to Servlet:</a:t>
            </a:r>
          </a:p>
          <a:p>
            <a:r>
              <a:rPr lang="en-US" dirty="0" smtClean="0"/>
              <a:t>Java servlets are a key component of server-side Java Development. Servlets are modules of Java code that run in a server application to answer client requests. These are small, pluggable extensions to server that enhance the server’s functionality. Servlets allow developers to extend and customize any Java-enabled server.  </a:t>
            </a:r>
          </a:p>
          <a:p>
            <a:r>
              <a:rPr lang="en-US" dirty="0" smtClean="0"/>
              <a:t>When servlets are used to generate dynamic content for a web page or otherwise extend the functionality of a web server, is like creating a web application!</a:t>
            </a:r>
          </a:p>
          <a:p>
            <a:r>
              <a:rPr lang="en-US" dirty="0" smtClean="0"/>
              <a:t>Since servlets are written in the highly portable Java language and follow a standard framework, they provide a means to create sophisticated server extensions in a server and operating system independent way.</a:t>
            </a:r>
          </a:p>
          <a:p>
            <a:r>
              <a:rPr lang="en-US" dirty="0" smtClean="0"/>
              <a:t>Although servlets can respond to any type of request, they are commonly used to extend the applications hosted by web servers. For such applications, Java Servlet technology defines HTTP-specific servlet classes. We shall see more on this in the coming sections.</a:t>
            </a:r>
          </a:p>
          <a:p>
            <a:r>
              <a:rPr lang="en-US" dirty="0" smtClean="0"/>
              <a:t>Servlets first came on the scene around 1997. As of March 26 2010, the current version of the servlet specification is 3.0. The minimum platform requirement for Servlet 3.0 is JDK 1.6. </a:t>
            </a:r>
            <a:endParaRPr lang="en-US" dirty="0"/>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378030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9388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7" name="Rectangle 5"/>
          <p:cNvSpPr>
            <a:spLocks noGrp="1" noChangeArrowheads="1"/>
          </p:cNvSpPr>
          <p:nvPr>
            <p:ph type="body" idx="1"/>
          </p:nvPr>
        </p:nvSpPr>
        <p:spPr/>
        <p:txBody>
          <a:bodyPr/>
          <a:lstStyle/>
          <a:p>
            <a:r>
              <a:rPr lang="en-US" dirty="0" smtClean="0"/>
              <a:t>Role of Servlets in Web Application Design:</a:t>
            </a:r>
          </a:p>
          <a:p>
            <a:r>
              <a:rPr lang="en-US" dirty="0" smtClean="0"/>
              <a:t>Servlets can read explicit data sent in by the client in browser. This data can come from an HTML page into which user has entered data. Servlets can also read implicit request data which is sent by browser as part of request header.</a:t>
            </a:r>
          </a:p>
          <a:p>
            <a:r>
              <a:rPr lang="en-US" dirty="0" smtClean="0"/>
              <a:t>Servlets can dynamically generate response and send content back to client. This process may involve talking to databases, executing another server-side component, and so on.</a:t>
            </a:r>
          </a:p>
          <a:p>
            <a:r>
              <a:rPr lang="en-US" dirty="0" smtClean="0"/>
              <a:t>The response sent can be in from of pure HTML, plain text, XML, GIF images, or even as compressed data.</a:t>
            </a:r>
            <a:endParaRPr lang="en-US" dirty="0"/>
          </a:p>
        </p:txBody>
      </p:sp>
      <p:sp>
        <p:nvSpPr>
          <p:cNvPr id="4" name="Text Box 6"/>
          <p:cNvSpPr txBox="1">
            <a:spLocks noChangeArrowheads="1"/>
          </p:cNvSpPr>
          <p:nvPr/>
        </p:nvSpPr>
        <p:spPr bwMode="auto">
          <a:xfrm>
            <a:off x="152401" y="1295400"/>
            <a:ext cx="1276350" cy="5940088"/>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each of these points with an example.</a:t>
            </a:r>
          </a:p>
          <a:p>
            <a:pPr marL="0" lvl="1" indent="-114300">
              <a:spcBef>
                <a:spcPct val="50000"/>
              </a:spcBef>
              <a:buFontTx/>
              <a:buChar char="•"/>
            </a:pPr>
            <a:r>
              <a:rPr lang="en-US" sz="1000" dirty="0" smtClean="0">
                <a:latin typeface="Arial" pitchFamily="34" charset="0"/>
                <a:cs typeface="Arial" pitchFamily="34" charset="0"/>
              </a:rPr>
              <a:t>Example, for point #1 : based on book search, all books related to a particular category – say “Java” are returned in a neat tabular fashion</a:t>
            </a:r>
          </a:p>
          <a:p>
            <a:pPr marL="0" lvl="1" indent="-114300">
              <a:spcBef>
                <a:spcPct val="50000"/>
              </a:spcBef>
              <a:buFontTx/>
              <a:buChar char="•"/>
            </a:pPr>
            <a:r>
              <a:rPr lang="en-US" sz="1000" dirty="0" smtClean="0">
                <a:latin typeface="Arial" pitchFamily="34" charset="0"/>
                <a:cs typeface="Arial" pitchFamily="34" charset="0"/>
              </a:rPr>
              <a:t>Point # 2: For a registration form, user is sent an appropriate message like “successfully registered!” on successful registration.</a:t>
            </a:r>
          </a:p>
          <a:p>
            <a:pPr marL="0" lvl="1" indent="-114300">
              <a:spcBef>
                <a:spcPct val="50000"/>
              </a:spcBef>
              <a:buFontTx/>
              <a:buChar char="•"/>
            </a:pPr>
            <a:r>
              <a:rPr lang="en-US" sz="1000" dirty="0" smtClean="0">
                <a:latin typeface="Arial" pitchFamily="34" charset="0"/>
                <a:cs typeface="Arial" pitchFamily="34" charset="0"/>
              </a:rPr>
              <a:t>Point #3: Some kind of login servlet that authenticate user before providing access to any other resources on the web site</a:t>
            </a:r>
          </a:p>
          <a:p>
            <a:pPr marL="0" lvl="1" indent="-114300">
              <a:spcBef>
                <a:spcPct val="50000"/>
              </a:spcBef>
              <a:buFontTx/>
              <a:buChar char="•"/>
            </a:pPr>
            <a:r>
              <a:rPr lang="en-US" sz="1000" dirty="0" smtClean="0">
                <a:latin typeface="Arial" pitchFamily="34" charset="0"/>
                <a:cs typeface="Arial" pitchFamily="34" charset="0"/>
              </a:rPr>
              <a:t>Point# 4 : A search for a particular book, say servlets, will return a list of books from some database at server side…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91722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Rectangle 5"/>
          <p:cNvSpPr>
            <a:spLocks noGrp="1" noChangeArrowheads="1"/>
          </p:cNvSpPr>
          <p:nvPr>
            <p:ph type="body" idx="1"/>
          </p:nvPr>
        </p:nvSpPr>
        <p:spPr/>
        <p:txBody>
          <a:bodyPr/>
          <a:lstStyle/>
          <a:p>
            <a:r>
              <a:rPr lang="en-US" dirty="0" smtClean="0"/>
              <a:t>Advantages of Servlets over CGI:</a:t>
            </a:r>
          </a:p>
          <a:p>
            <a:r>
              <a:rPr lang="en-US" dirty="0" smtClean="0"/>
              <a:t>Servlets provide the following advantages:</a:t>
            </a:r>
          </a:p>
          <a:p>
            <a:r>
              <a:rPr lang="en-US" dirty="0" smtClean="0"/>
              <a:t>Compiled: Servlets are compiled into Java byte-codes. This improves performance through compile-time code optimization. Server-side JIT compilers dramatically improve the performance of JVM.</a:t>
            </a:r>
          </a:p>
          <a:p>
            <a:r>
              <a:rPr lang="en-US" dirty="0" smtClean="0"/>
              <a:t>Compilation also offers the advantages of strong error and type checking. Since many errors are flushed out during the compilation, servlets are more stable and easier to develop and debug. </a:t>
            </a:r>
          </a:p>
          <a:p>
            <a:r>
              <a:rPr lang="en-US" dirty="0" smtClean="0"/>
              <a:t>Crash Resistance: The JVM does not allow servlets direct access to memory locations, thereby eliminating crashes that results from invalid memory accesses. In addition, before execution, the JVM verifies that compiled Java class files are valid and do not perform illegal operations. Finally, rather than crashing, the JVM will propagate an exception up the calling chain until it is caught. Thus, a poorly written or malicious servlet cannot crash the server.</a:t>
            </a:r>
          </a:p>
          <a:p>
            <a:r>
              <a:rPr lang="en-US" dirty="0" smtClean="0"/>
              <a:t>Cross-Platform: Since servlets are written in Java, they enjoy the same cross platform support as any program. This “write once, run anywhere” capability allows servlets to be easily distributed throughout the enterprise without rewriting for each platform.</a:t>
            </a:r>
          </a:p>
          <a:p>
            <a:r>
              <a:rPr lang="en-US" dirty="0" smtClean="0"/>
              <a:t>Cross-Server: Servlets can be run on virtually every popular web server that is in use today. More than a dozen software vendors currently provide native support for servlets within their products. For those servers that do not currently offer native servlet support, there are many third party add-ons that allow these servers to load and run servlets. </a:t>
            </a:r>
            <a:endParaRPr lang="en-US" dirty="0"/>
          </a:p>
        </p:txBody>
      </p:sp>
      <p:sp>
        <p:nvSpPr>
          <p:cNvPr id="4" name="Text Box 6"/>
          <p:cNvSpPr txBox="1">
            <a:spLocks noChangeArrowheads="1"/>
          </p:cNvSpPr>
          <p:nvPr/>
        </p:nvSpPr>
        <p:spPr bwMode="auto">
          <a:xfrm>
            <a:off x="152401" y="1295400"/>
            <a:ext cx="1295400" cy="1169551"/>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these points. Mention that Servlets being Java programs, all advantages of Java are applicable to Servlets too.</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413923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Since we using </a:t>
            </a:r>
            <a:r>
              <a:rPr lang="en-US" dirty="0" err="1" smtClean="0"/>
              <a:t>WildFly</a:t>
            </a:r>
            <a:r>
              <a:rPr lang="en-US" dirty="0" smtClean="0"/>
              <a:t> 8.x which is an Application server which will host the Servlet Container to handle the web components.</a:t>
            </a:r>
          </a:p>
          <a:p>
            <a:endParaRPr lang="en-US" dirty="0" smtClean="0"/>
          </a:p>
          <a:p>
            <a:r>
              <a:rPr lang="en-US" dirty="0" smtClean="0"/>
              <a:t>We could also use the Web server for the same purpose.</a:t>
            </a:r>
          </a:p>
          <a:p>
            <a:endParaRPr lang="en-US" dirty="0" smtClean="0"/>
          </a:p>
          <a:p>
            <a:r>
              <a:rPr lang="en-US" dirty="0" smtClean="0"/>
              <a:t>Since HTTP is a web oriented protocol, thus we have taken the term to be as “Web Server” </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42442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When a request is sent, it is handled by the web server. If response is available within the web server it will be returned by the server to the client.</a:t>
            </a:r>
          </a:p>
          <a:p>
            <a:endParaRPr lang="en-US" dirty="0" smtClean="0"/>
          </a:p>
          <a:p>
            <a:r>
              <a:rPr lang="en-US" dirty="0" smtClean="0"/>
              <a:t>If response is not available and requires some processing then request will be processed by the Web Container.</a:t>
            </a:r>
          </a:p>
          <a:p>
            <a:endParaRPr lang="en-US" dirty="0" smtClean="0"/>
          </a:p>
          <a:p>
            <a:r>
              <a:rPr lang="en-US" dirty="0" smtClean="0"/>
              <a:t>The web container will then process the request and handover the response back to web server.  The web server will then handover response back to client.</a:t>
            </a:r>
          </a:p>
          <a:p>
            <a:endParaRPr lang="en-US" dirty="0" smtClean="0"/>
          </a:p>
          <a:p>
            <a:r>
              <a:rPr lang="en-US" dirty="0" smtClean="0"/>
              <a:t>The web container delegates the request processing to web components like Servlets and JSP. </a:t>
            </a:r>
          </a:p>
          <a:p>
            <a:endParaRPr lang="en-US" dirty="0" smtClean="0"/>
          </a:p>
          <a:p>
            <a:r>
              <a:rPr lang="en-US" dirty="0" smtClean="0"/>
              <a:t>For example: If we request for a page as www.gmail.com ,</a:t>
            </a:r>
            <a:r>
              <a:rPr lang="en-US" baseline="0" dirty="0" smtClean="0"/>
              <a:t> then same page is returned as response for all users. </a:t>
            </a:r>
            <a:r>
              <a:rPr lang="en-US" b="1" baseline="0" dirty="0" smtClean="0"/>
              <a:t>This is a static content</a:t>
            </a:r>
          </a:p>
          <a:p>
            <a:endParaRPr lang="en-US" baseline="0" dirty="0" smtClean="0"/>
          </a:p>
          <a:p>
            <a:r>
              <a:rPr lang="en-US" b="0" baseline="0" dirty="0" smtClean="0"/>
              <a:t>Whereas after entering your login credentials respective inbox details per user is retrieved as a response. </a:t>
            </a:r>
            <a:r>
              <a:rPr lang="en-US" b="1" baseline="0" dirty="0" smtClean="0"/>
              <a:t>This is dynamic content</a:t>
            </a:r>
          </a:p>
          <a:p>
            <a:endParaRPr lang="en-US" b="1" baseline="0" dirty="0" smtClean="0"/>
          </a:p>
          <a:p>
            <a:r>
              <a:rPr lang="en-US" b="0" baseline="0" dirty="0" smtClean="0"/>
              <a:t> </a:t>
            </a:r>
            <a:r>
              <a:rPr lang="en-US" baseline="0" dirty="0" smtClean="0"/>
              <a:t> </a:t>
            </a:r>
            <a:endParaRPr lang="en-US" dirty="0"/>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157384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914400" marR="0" lvl="2" indent="0" algn="l" defTabSz="914400" rtl="0" eaLnBrk="1" fontAlgn="base" latinLnBrk="0" hangingPunct="1">
              <a:lnSpc>
                <a:spcPct val="100000"/>
              </a:lnSpc>
              <a:spcBef>
                <a:spcPts val="0"/>
              </a:spcBef>
              <a:spcAft>
                <a:spcPts val="0"/>
              </a:spcAft>
              <a:buClrTx/>
              <a:buSzTx/>
              <a:buFontTx/>
              <a:buNone/>
              <a:tabLst/>
              <a:defRPr/>
            </a:pPr>
            <a:r>
              <a:rPr lang="en-US" b="1" dirty="0" smtClean="0"/>
              <a:t>Providing  communication support between Web Components and Web Server: </a:t>
            </a:r>
            <a:r>
              <a:rPr lang="en-US" b="0" dirty="0" smtClean="0"/>
              <a:t>Servlet as a web</a:t>
            </a:r>
            <a:r>
              <a:rPr lang="en-US" b="0" baseline="0" dirty="0" smtClean="0"/>
              <a:t> component does not communicate </a:t>
            </a:r>
            <a:endParaRPr lang="en-US" b="1" dirty="0" smtClean="0"/>
          </a:p>
          <a:p>
            <a:pPr lvl="2" algn="l" fontAlgn="base"/>
            <a:r>
              <a:rPr lang="en-US" dirty="0" smtClean="0"/>
              <a:t>with Web</a:t>
            </a:r>
            <a:r>
              <a:rPr lang="en-US" baseline="0" dirty="0" smtClean="0"/>
              <a:t> Server directly. All the communication happens via Web container</a:t>
            </a:r>
          </a:p>
          <a:p>
            <a:pPr lvl="2" algn="l" fontAlgn="base"/>
            <a:endParaRPr lang="en-US" baseline="0" dirty="0" smtClean="0"/>
          </a:p>
          <a:p>
            <a:pPr lvl="2" algn="l" fontAlgn="base"/>
            <a:r>
              <a:rPr lang="en-US" dirty="0"/>
              <a:t>Life cycle support for Web Components: Life cycle of Web components (Servlets and JSP) is managed by the container</a:t>
            </a:r>
          </a:p>
          <a:p>
            <a:pPr lvl="2" algn="l" fontAlgn="base"/>
            <a:endParaRPr lang="en-US" dirty="0"/>
          </a:p>
          <a:p>
            <a:pPr lvl="2" algn="l" fontAlgn="base"/>
            <a:r>
              <a:rPr lang="en-US" dirty="0"/>
              <a:t>Networking support:  Web components do not need to open network and socket connections all is taken care by Web server</a:t>
            </a:r>
          </a:p>
          <a:p>
            <a:pPr lvl="2" algn="l" fontAlgn="base"/>
            <a:endParaRPr lang="en-US" sz="1800" b="0" baseline="0" dirty="0" smtClean="0"/>
          </a:p>
          <a:p>
            <a:pPr lvl="2" fontAlgn="base"/>
            <a:r>
              <a:rPr lang="en-US" dirty="0"/>
              <a:t>Enabling Web Security: Access to Web components can be secured by granting privileges. </a:t>
            </a:r>
          </a:p>
          <a:p>
            <a:pPr lvl="2" fontAlgn="base"/>
            <a:endParaRPr lang="en-US" dirty="0"/>
          </a:p>
          <a:p>
            <a:pPr lvl="2" fontAlgn="base"/>
            <a:r>
              <a:rPr lang="en-US" dirty="0"/>
              <a:t>Multi Threading support: Web components are multi-thread, for every request there is one thread generated. Thus all threads are managed by container. We do not need to do explicit multi-threading.</a:t>
            </a:r>
          </a:p>
          <a:p>
            <a:pPr lvl="2" algn="l" fontAlgn="base"/>
            <a:endParaRPr lang="en-US" sz="1800" dirty="0" smtClean="0"/>
          </a:p>
        </p:txBody>
      </p:sp>
    </p:spTree>
    <p:extLst>
      <p:ext uri="{BB962C8B-B14F-4D97-AF65-F5344CB8AC3E}">
        <p14:creationId xmlns:p14="http://schemas.microsoft.com/office/powerpoint/2010/main" val="438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Rectangle 9"/>
          <p:cNvSpPr>
            <a:spLocks noGrp="1" noChangeArrowheads="1"/>
          </p:cNvSpPr>
          <p:nvPr>
            <p:ph type="body" idx="1"/>
          </p:nvPr>
        </p:nvSpPr>
        <p:spPr/>
        <p:txBody>
          <a:bodyPr/>
          <a:lstStyle/>
          <a:p>
            <a:r>
              <a:rPr lang="en-US" dirty="0" smtClean="0"/>
              <a:t>Basic Servlet Architecture:</a:t>
            </a:r>
          </a:p>
          <a:p>
            <a:r>
              <a:rPr lang="en-US" dirty="0" smtClean="0"/>
              <a:t>Servlet API:</a:t>
            </a:r>
          </a:p>
          <a:p>
            <a:r>
              <a:rPr lang="en-US" dirty="0" smtClean="0"/>
              <a:t>Servlets use classes and interfaces from three packages: </a:t>
            </a:r>
            <a:r>
              <a:rPr lang="en-US" dirty="0" err="1" smtClean="0"/>
              <a:t>javax.servlet</a:t>
            </a:r>
            <a:r>
              <a:rPr lang="en-US" dirty="0" smtClean="0"/>
              <a:t>, </a:t>
            </a:r>
            <a:r>
              <a:rPr lang="en-US" dirty="0" err="1" smtClean="0"/>
              <a:t>javax.servlet.http</a:t>
            </a:r>
            <a:r>
              <a:rPr lang="en-US" dirty="0" smtClean="0"/>
              <a:t>. </a:t>
            </a:r>
          </a:p>
          <a:p>
            <a:r>
              <a:rPr lang="en-US" dirty="0" smtClean="0"/>
              <a:t>A Servlet, in its most general form, is an instance of a class which implements the </a:t>
            </a:r>
            <a:r>
              <a:rPr lang="en-US" dirty="0" err="1" smtClean="0"/>
              <a:t>javax.servlet.Servlet</a:t>
            </a:r>
            <a:r>
              <a:rPr lang="en-US" dirty="0" smtClean="0"/>
              <a:t> interface. Most Servlets extend one of the standard implementations of that interface, namely </a:t>
            </a:r>
            <a:r>
              <a:rPr lang="en-US" dirty="0" err="1" smtClean="0"/>
              <a:t>javax.servlet.GenericServlet</a:t>
            </a:r>
            <a:r>
              <a:rPr lang="en-US" dirty="0" smtClean="0"/>
              <a:t> and </a:t>
            </a:r>
            <a:r>
              <a:rPr lang="en-US" dirty="0" err="1" smtClean="0"/>
              <a:t>javax.servlet.http.HttpServlet</a:t>
            </a:r>
            <a:r>
              <a:rPr lang="en-US" dirty="0" smtClean="0"/>
              <a:t>. </a:t>
            </a:r>
          </a:p>
          <a:p>
            <a:r>
              <a:rPr lang="en-US" dirty="0" smtClean="0"/>
              <a:t>As of Servlet 3.0, make use of package </a:t>
            </a:r>
            <a:r>
              <a:rPr lang="en-US" dirty="0" err="1" smtClean="0"/>
              <a:t>javax.servlet.annotation</a:t>
            </a:r>
            <a:r>
              <a:rPr lang="en-US" dirty="0" smtClean="0"/>
              <a:t> to create Servlets.</a:t>
            </a:r>
          </a:p>
          <a:p>
            <a:r>
              <a:rPr lang="en-US" dirty="0" smtClean="0"/>
              <a:t>A protocol-independent servlet should subclass </a:t>
            </a:r>
            <a:r>
              <a:rPr lang="en-US" dirty="0" err="1" smtClean="0"/>
              <a:t>GenericServlet</a:t>
            </a:r>
            <a:r>
              <a:rPr lang="en-US" dirty="0" smtClean="0"/>
              <a:t>, while an HTTP servlet should subclass </a:t>
            </a:r>
            <a:r>
              <a:rPr lang="en-US" dirty="0" err="1" smtClean="0"/>
              <a:t>HTTPServlet</a:t>
            </a:r>
            <a:r>
              <a:rPr lang="en-US" dirty="0" smtClean="0"/>
              <a:t>, which is itself a subclass of </a:t>
            </a:r>
            <a:r>
              <a:rPr lang="en-US" dirty="0" err="1" smtClean="0"/>
              <a:t>GenericServlet</a:t>
            </a:r>
            <a:r>
              <a:rPr lang="en-US" dirty="0" smtClean="0"/>
              <a:t>! (refer to the above figure).</a:t>
            </a:r>
          </a:p>
          <a:p>
            <a:r>
              <a:rPr lang="en-US" dirty="0" smtClean="0"/>
              <a:t>Notice that the classes do not belong to the core Java API. They are extensions to the core API and hence </a:t>
            </a:r>
            <a:r>
              <a:rPr lang="en-US" dirty="0" err="1" smtClean="0"/>
              <a:t>javax</a:t>
            </a:r>
            <a:r>
              <a:rPr lang="en-US" dirty="0" smtClean="0"/>
              <a:t>!</a:t>
            </a:r>
            <a:endParaRPr lang="en-US" dirty="0"/>
          </a:p>
        </p:txBody>
      </p:sp>
      <p:sp>
        <p:nvSpPr>
          <p:cNvPr id="4" name="Text Box 6"/>
          <p:cNvSpPr txBox="1">
            <a:spLocks noChangeArrowheads="1"/>
          </p:cNvSpPr>
          <p:nvPr/>
        </p:nvSpPr>
        <p:spPr bwMode="auto">
          <a:xfrm>
            <a:off x="152400" y="1295400"/>
            <a:ext cx="1295400" cy="1862048"/>
          </a:xfrm>
          <a:prstGeom prst="rect">
            <a:avLst/>
          </a:prstGeom>
          <a:noFill/>
          <a:ln w="9525">
            <a:noFill/>
            <a:miter lim="800000"/>
            <a:headEnd/>
            <a:tailEnd/>
          </a:ln>
        </p:spPr>
        <p:txBody>
          <a:bodyPr wrap="square">
            <a:spAutoFit/>
          </a:bodyPr>
          <a:lstStyle/>
          <a:p>
            <a:pPr>
              <a:spcBef>
                <a:spcPct val="50000"/>
              </a:spcBef>
            </a:pPr>
            <a:r>
              <a:rPr lang="en-US" sz="1000" dirty="0" smtClean="0">
                <a:latin typeface="Arial" pitchFamily="34" charset="0"/>
                <a:cs typeface="Arial" pitchFamily="34" charset="0"/>
              </a:rPr>
              <a:t>Explain the </a:t>
            </a:r>
            <a:r>
              <a:rPr lang="en-US" sz="1000" dirty="0" err="1" smtClean="0">
                <a:latin typeface="Arial" pitchFamily="34" charset="0"/>
                <a:cs typeface="Arial" pitchFamily="34" charset="0"/>
              </a:rPr>
              <a:t>Servlet</a:t>
            </a:r>
            <a:r>
              <a:rPr lang="en-US" sz="1000" dirty="0" smtClean="0">
                <a:latin typeface="Arial" pitchFamily="34" charset="0"/>
                <a:cs typeface="Arial" pitchFamily="34" charset="0"/>
              </a:rPr>
              <a:t> hierarchy.</a:t>
            </a:r>
          </a:p>
          <a:p>
            <a:pPr>
              <a:spcBef>
                <a:spcPct val="50000"/>
              </a:spcBef>
            </a:pPr>
            <a:r>
              <a:rPr lang="en-US" sz="1000" dirty="0" smtClean="0">
                <a:latin typeface="Arial" pitchFamily="34" charset="0"/>
                <a:cs typeface="Arial" pitchFamily="34" charset="0"/>
              </a:rPr>
              <a:t>Explain how a protocol independent servlet can extend the functionality of any type of server including  Web server, mail server etc</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173520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4507856"/>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8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82456941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0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373445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3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935199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12065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558762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5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27477513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D3BC1-A2FE-477B-BC4B-91440EEA7D51}" type="datetimeFigureOut">
              <a:rPr lang="en-US" smtClean="0"/>
              <a:pPr/>
              <a:t>2/12/2019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61987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7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48265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41025600"/>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19450332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605936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301942920"/>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167299648"/>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4244040830"/>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95317716"/>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061891929"/>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7950782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6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1106513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555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924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444695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1385298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842403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907037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535855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9024161"/>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631247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42040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7102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4401115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19311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490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1644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844857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35919961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261483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455457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3522903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7908106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9165088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61017363"/>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6738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5086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3744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063226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2784129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3645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5113109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0871664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098631823"/>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8037288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6860360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1939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40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28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646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726164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44444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3283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01642186"/>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809928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071762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33971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561866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5552919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62864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9769700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11814170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2057011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2459522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73591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98740953"/>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71572901"/>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5860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5158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theme" Target="../theme/theme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image" Target="../media/image4.svg"/><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0.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4.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1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317090923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98394666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1439661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87812005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46" r:id="rId23"/>
    <p:sldLayoutId id="2147483747" r:id="rId24"/>
    <p:sldLayoutId id="2147483748" r:id="rId25"/>
    <p:sldLayoutId id="2147483749" r:id="rId26"/>
    <p:sldLayoutId id="2147483750" r:id="rId27"/>
    <p:sldLayoutId id="2147483751"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61518061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57.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34297" y="2546555"/>
            <a:ext cx="3697643" cy="1243132"/>
          </a:xfrm>
        </p:spPr>
        <p:txBody>
          <a:bodyPr anchor="ctr">
            <a:normAutofit/>
          </a:bodyPr>
          <a:lstStyle/>
          <a:p>
            <a:r>
              <a:rPr lang="en-US" sz="4400" b="0" dirty="0" smtClean="0">
                <a:solidFill>
                  <a:schemeClr val="tx1"/>
                </a:solidFill>
                <a:latin typeface="Candara" panose="020E0502030303020204" pitchFamily="34" charset="0"/>
                <a:ea typeface="ＭＳ Ｐゴシック" pitchFamily="34" charset="-128"/>
              </a:rPr>
              <a:t>Java Servlets </a:t>
            </a:r>
            <a:br>
              <a:rPr lang="en-US" sz="4400" b="0" dirty="0" smtClean="0">
                <a:solidFill>
                  <a:schemeClr val="tx1"/>
                </a:solidFill>
                <a:latin typeface="Candara" panose="020E0502030303020204" pitchFamily="34" charset="0"/>
                <a:ea typeface="ＭＳ Ｐゴシック" pitchFamily="34" charset="-128"/>
              </a:rPr>
            </a:br>
            <a:r>
              <a:rPr lang="en-US" sz="4400" dirty="0">
                <a:solidFill>
                  <a:schemeClr val="tx1"/>
                </a:solidFill>
                <a:latin typeface="Candara" panose="020E0502030303020204" pitchFamily="34" charset="0"/>
                <a:ea typeface="ＭＳ Ｐゴシック" pitchFamily="34" charset="-128"/>
              </a:rPr>
              <a:t/>
            </a:r>
            <a:br>
              <a:rPr lang="en-US" sz="4400" dirty="0">
                <a:solidFill>
                  <a:schemeClr val="tx1"/>
                </a:solidFill>
                <a:latin typeface="Candara" panose="020E0502030303020204" pitchFamily="34" charset="0"/>
                <a:ea typeface="ＭＳ Ｐゴシック" pitchFamily="34" charset="-128"/>
              </a:rPr>
            </a:br>
            <a:r>
              <a:rPr lang="en-US" sz="4400" b="0" dirty="0" smtClean="0">
                <a:solidFill>
                  <a:schemeClr val="tx1"/>
                </a:solidFill>
                <a:latin typeface="Candara" panose="020E0502030303020204" pitchFamily="34" charset="0"/>
                <a:ea typeface="ＭＳ Ｐゴシック" pitchFamily="34" charset="-128"/>
              </a:rPr>
              <a:t>3.0</a:t>
            </a:r>
            <a:endParaRPr lang="en-US" sz="4400" b="0" dirty="0">
              <a:solidFill>
                <a:schemeClr val="tx1"/>
              </a:solidFill>
              <a:latin typeface="Candara" panose="020E0502030303020204" pitchFamily="34" charset="0"/>
              <a:ea typeface="ＭＳ Ｐゴシック" pitchFamily="34" charset="-128"/>
            </a:endParaRPr>
          </a:p>
        </p:txBody>
      </p:sp>
      <p:sp>
        <p:nvSpPr>
          <p:cNvPr id="12" name="Subtitle 11"/>
          <p:cNvSpPr>
            <a:spLocks noGrp="1"/>
          </p:cNvSpPr>
          <p:nvPr>
            <p:ph type="subTitle" idx="1"/>
          </p:nvPr>
        </p:nvSpPr>
        <p:spPr>
          <a:xfrm>
            <a:off x="305991" y="3913239"/>
            <a:ext cx="4344667" cy="1243284"/>
          </a:xfrm>
        </p:spPr>
        <p:txBody>
          <a:bodyPr>
            <a:noAutofit/>
          </a:bodyPr>
          <a:lstStyle/>
          <a:p>
            <a:pPr algn="l"/>
            <a:endParaRPr lang="en-US" sz="2000" dirty="0" smtClean="0">
              <a:solidFill>
                <a:schemeClr val="tx1"/>
              </a:solidFill>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Lesson </a:t>
            </a:r>
            <a:r>
              <a:rPr lang="en-US" sz="2000" dirty="0" smtClean="0">
                <a:solidFill>
                  <a:schemeClr val="tx1"/>
                </a:solidFill>
                <a:latin typeface="Candara" panose="020E0502030303020204" pitchFamily="34" charset="0"/>
                <a:ea typeface="ＭＳ Ｐゴシック" pitchFamily="34" charset="-128"/>
              </a:rPr>
              <a:t>02: </a:t>
            </a:r>
            <a:r>
              <a:rPr lang="en-US" sz="2000" dirty="0" smtClean="0">
                <a:solidFill>
                  <a:schemeClr val="tx1"/>
                </a:solidFill>
                <a:latin typeface="Candara" panose="020E0502030303020204" pitchFamily="34" charset="0"/>
                <a:ea typeface="ＭＳ Ｐゴシック" pitchFamily="34" charset="-128"/>
              </a:rPr>
              <a:t>Introduction to Servlets API</a:t>
            </a:r>
          </a:p>
          <a:p>
            <a:pPr algn="l"/>
            <a:r>
              <a:rPr lang="en-US" sz="2000" dirty="0" smtClean="0">
                <a:solidFill>
                  <a:schemeClr val="tx1"/>
                </a:solidFill>
                <a:latin typeface="Candara" panose="020E0502030303020204" pitchFamily="34" charset="0"/>
                <a:ea typeface="ＭＳ Ｐゴシック" pitchFamily="34" charset="-128"/>
              </a:rPr>
              <a:t> </a:t>
            </a:r>
          </a:p>
          <a:p>
            <a:pPr algn="l"/>
            <a:r>
              <a:rPr lang="en-US" sz="2000" dirty="0" smtClean="0">
                <a:solidFill>
                  <a:schemeClr val="tx1"/>
                </a:solidFill>
                <a:latin typeface="Candara" panose="020E0502030303020204" pitchFamily="34" charset="0"/>
                <a:ea typeface="ＭＳ Ｐゴシック" pitchFamily="34" charset="-128"/>
              </a:rPr>
              <a:t>and Ease of Development through</a:t>
            </a:r>
          </a:p>
          <a:p>
            <a:pPr algn="l"/>
            <a:endParaRPr lang="en-US" sz="2000" dirty="0" smtClean="0">
              <a:solidFill>
                <a:schemeClr val="tx1"/>
              </a:solidFill>
              <a:latin typeface="Candara" panose="020E0502030303020204" pitchFamily="34" charset="0"/>
              <a:ea typeface="ＭＳ Ｐゴシック" pitchFamily="34" charset="-128"/>
            </a:endParaRPr>
          </a:p>
          <a:p>
            <a:pPr algn="l"/>
            <a:r>
              <a:rPr lang="en-US" sz="2000" dirty="0" smtClean="0">
                <a:solidFill>
                  <a:schemeClr val="tx1"/>
                </a:solidFill>
                <a:latin typeface="Candara" panose="020E0502030303020204" pitchFamily="34" charset="0"/>
                <a:ea typeface="ＭＳ Ｐゴシック" pitchFamily="34" charset="-128"/>
              </a:rPr>
              <a:t>Annotations</a:t>
            </a:r>
            <a:endParaRPr lang="en-US" sz="2000" dirty="0">
              <a:solidFill>
                <a:schemeClr val="tx1"/>
              </a:solidFill>
              <a:latin typeface="Candara" panose="020E0502030303020204" pitchFamily="34" charset="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a:t>2</a:t>
            </a:r>
            <a:r>
              <a:rPr lang="en-US" sz="1200" dirty="0" smtClean="0"/>
              <a:t>.4</a:t>
            </a:r>
            <a:r>
              <a:rPr lang="en-US" sz="1200" dirty="0" smtClean="0"/>
              <a:t>: Basic </a:t>
            </a:r>
            <a:r>
              <a:rPr lang="en-US" sz="1200" dirty="0"/>
              <a:t>Servlet Architecture : Servlet API</a:t>
            </a:r>
            <a:r>
              <a:rPr lang="en-US" dirty="0"/>
              <a:t/>
            </a:r>
            <a:br>
              <a:rPr lang="en-US" dirty="0"/>
            </a:br>
            <a:r>
              <a:rPr lang="en-US" sz="2000" dirty="0"/>
              <a:t>Servlet Interface Life Cycle Methods</a:t>
            </a:r>
          </a:p>
        </p:txBody>
      </p:sp>
      <p:sp>
        <p:nvSpPr>
          <p:cNvPr id="3" name="Content Placeholder 2"/>
          <p:cNvSpPr>
            <a:spLocks noGrp="1"/>
          </p:cNvSpPr>
          <p:nvPr>
            <p:ph idx="1"/>
          </p:nvPr>
        </p:nvSpPr>
        <p:spPr/>
        <p:txBody>
          <a:bodyPr>
            <a:normAutofit/>
          </a:bodyPr>
          <a:lstStyle/>
          <a:p>
            <a:r>
              <a:rPr lang="en-US" sz="1800" dirty="0" err="1"/>
              <a:t>init</a:t>
            </a:r>
            <a:r>
              <a:rPr lang="en-US" sz="1800" dirty="0" smtClean="0"/>
              <a:t>():</a:t>
            </a:r>
            <a:endParaRPr lang="en-US" sz="1800" dirty="0"/>
          </a:p>
          <a:p>
            <a:pPr lvl="1"/>
            <a:r>
              <a:rPr lang="en-US" sz="1600" dirty="0"/>
              <a:t>It is executed once when the servlet is first loaded</a:t>
            </a:r>
            <a:r>
              <a:rPr lang="en-US" sz="1600" dirty="0" smtClean="0"/>
              <a:t>.</a:t>
            </a:r>
          </a:p>
          <a:p>
            <a:pPr lvl="1"/>
            <a:endParaRPr lang="en-US" sz="1600" dirty="0"/>
          </a:p>
          <a:p>
            <a:r>
              <a:rPr lang="en-US" sz="1800" dirty="0"/>
              <a:t>service():</a:t>
            </a:r>
          </a:p>
          <a:p>
            <a:pPr lvl="1"/>
            <a:r>
              <a:rPr lang="en-US" sz="1600" dirty="0"/>
              <a:t>It is called in a new thread by server for each request</a:t>
            </a:r>
            <a:r>
              <a:rPr lang="en-US" sz="1600" dirty="0" smtClean="0"/>
              <a:t>.</a:t>
            </a:r>
          </a:p>
          <a:p>
            <a:pPr lvl="1"/>
            <a:endParaRPr lang="en-US" sz="1600" dirty="0"/>
          </a:p>
          <a:p>
            <a:r>
              <a:rPr lang="en-US" sz="1800" dirty="0"/>
              <a:t>destroy():</a:t>
            </a:r>
          </a:p>
          <a:p>
            <a:pPr lvl="1"/>
            <a:r>
              <a:rPr lang="en-US" sz="1600" dirty="0"/>
              <a:t>It is called when server deletes servlet instance</a:t>
            </a:r>
            <a:r>
              <a:rPr lang="en-US" sz="1800" dirty="0" smtClean="0"/>
              <a:t>.</a:t>
            </a:r>
          </a:p>
          <a:p>
            <a:pPr marL="3572" lvl="1" indent="0">
              <a:buNone/>
            </a:pPr>
            <a:endParaRPr lang="en-US" sz="1800" dirty="0"/>
          </a:p>
          <a:p>
            <a:r>
              <a:rPr lang="en-US" sz="1800" dirty="0"/>
              <a:t>These lifecycle methods are implemented in </a:t>
            </a:r>
            <a:r>
              <a:rPr lang="en-US" sz="1800" dirty="0" err="1"/>
              <a:t>GenericServlet</a:t>
            </a:r>
            <a:r>
              <a:rPr lang="en-US" sz="1800" dirty="0"/>
              <a:t> class.</a:t>
            </a:r>
          </a:p>
          <a:p>
            <a:endParaRPr lang="en-US" sz="1800" dirty="0"/>
          </a:p>
        </p:txBody>
      </p:sp>
    </p:spTree>
    <p:extLst>
      <p:ext uri="{BB962C8B-B14F-4D97-AF65-F5344CB8AC3E}">
        <p14:creationId xmlns:p14="http://schemas.microsoft.com/office/powerpoint/2010/main" val="885619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a:t>2</a:t>
            </a:r>
            <a:r>
              <a:rPr lang="en-US" sz="1200" dirty="0" smtClean="0"/>
              <a:t>.4</a:t>
            </a:r>
            <a:r>
              <a:rPr lang="en-US" sz="1200" dirty="0" smtClean="0"/>
              <a:t>: </a:t>
            </a:r>
            <a:r>
              <a:rPr lang="en-US" sz="1200" dirty="0"/>
              <a:t>Basic Servlet Architecture : Request Processing</a:t>
            </a:r>
            <a:r>
              <a:rPr lang="en-US" dirty="0"/>
              <a:t/>
            </a:r>
            <a:br>
              <a:rPr lang="en-US" dirty="0"/>
            </a:br>
            <a:r>
              <a:rPr lang="en-US" sz="2000" dirty="0"/>
              <a:t>Steps to process a Request</a:t>
            </a:r>
          </a:p>
        </p:txBody>
      </p:sp>
      <p:sp>
        <p:nvSpPr>
          <p:cNvPr id="3" name="Content Placeholder 2"/>
          <p:cNvSpPr>
            <a:spLocks noGrp="1"/>
          </p:cNvSpPr>
          <p:nvPr>
            <p:ph idx="1"/>
          </p:nvPr>
        </p:nvSpPr>
        <p:spPr/>
        <p:txBody>
          <a:bodyPr>
            <a:normAutofit/>
          </a:bodyPr>
          <a:lstStyle/>
          <a:p>
            <a:r>
              <a:rPr lang="en-US" sz="1800" dirty="0"/>
              <a:t>Web server receives HTTP </a:t>
            </a:r>
            <a:r>
              <a:rPr lang="en-US" sz="1800" dirty="0" smtClean="0"/>
              <a:t>request</a:t>
            </a:r>
          </a:p>
          <a:p>
            <a:endParaRPr lang="en-US" sz="1800" dirty="0"/>
          </a:p>
          <a:p>
            <a:r>
              <a:rPr lang="en-US" sz="1800" dirty="0"/>
              <a:t>Web server forwards the request to servlet container</a:t>
            </a:r>
          </a:p>
          <a:p>
            <a:endParaRPr lang="en-US" sz="1800" dirty="0" smtClean="0"/>
          </a:p>
          <a:p>
            <a:r>
              <a:rPr lang="en-US" sz="1800" dirty="0" smtClean="0"/>
              <a:t>The </a:t>
            </a:r>
            <a:r>
              <a:rPr lang="en-US" sz="1800" dirty="0"/>
              <a:t>servlet is dynamically retrieved and loaded into the address space of the container, if it is not in the container</a:t>
            </a:r>
          </a:p>
          <a:p>
            <a:endParaRPr lang="en-US" sz="1800" dirty="0" smtClean="0"/>
          </a:p>
          <a:p>
            <a:r>
              <a:rPr lang="en-US" sz="1800" dirty="0" smtClean="0"/>
              <a:t>The </a:t>
            </a:r>
            <a:r>
              <a:rPr lang="en-US" sz="1800" dirty="0"/>
              <a:t>container invokes the </a:t>
            </a:r>
            <a:r>
              <a:rPr lang="en-US" sz="1800" dirty="0" err="1"/>
              <a:t>init</a:t>
            </a:r>
            <a:r>
              <a:rPr lang="en-US" sz="1800" dirty="0"/>
              <a:t>() method of the servlet for initialization(invoked once when the servlet is loaded first time)</a:t>
            </a:r>
          </a:p>
          <a:p>
            <a:endParaRPr lang="en-US" sz="1800" dirty="0" smtClean="0"/>
          </a:p>
          <a:p>
            <a:r>
              <a:rPr lang="en-US" sz="1800" dirty="0" smtClean="0"/>
              <a:t>The </a:t>
            </a:r>
            <a:r>
              <a:rPr lang="en-US" sz="1800" dirty="0"/>
              <a:t>container invokes the service() method of the servlet to process the HTTP request, i.e., read data in the request and formulate a response. The servlet remains in the container’s address space and can process other HTTP requests</a:t>
            </a:r>
          </a:p>
          <a:p>
            <a:endParaRPr lang="en-US" sz="1800" dirty="0" smtClean="0"/>
          </a:p>
          <a:p>
            <a:r>
              <a:rPr lang="en-US" sz="1800" dirty="0" smtClean="0"/>
              <a:t>Web </a:t>
            </a:r>
            <a:r>
              <a:rPr lang="en-US" sz="1800" dirty="0"/>
              <a:t>server return the dynamically generated results to the client</a:t>
            </a:r>
          </a:p>
          <a:p>
            <a:endParaRPr lang="en-US" sz="1800" dirty="0"/>
          </a:p>
        </p:txBody>
      </p:sp>
    </p:spTree>
    <p:extLst>
      <p:ext uri="{BB962C8B-B14F-4D97-AF65-F5344CB8AC3E}">
        <p14:creationId xmlns:p14="http://schemas.microsoft.com/office/powerpoint/2010/main" val="813085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pic>
        <p:nvPicPr>
          <p:cNvPr id="2050" name="Picture 2" descr="D:\Yukti Data\Yukti\JavaIgate\Advanced Java-Module 3\im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74" y="1419367"/>
            <a:ext cx="7918994" cy="4667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1200" dirty="0"/>
              <a:t>2</a:t>
            </a:r>
            <a:r>
              <a:rPr lang="en-US" sz="1200" dirty="0" smtClean="0"/>
              <a:t>.4</a:t>
            </a:r>
            <a:r>
              <a:rPr lang="en-US" sz="1200" dirty="0" smtClean="0"/>
              <a:t>: </a:t>
            </a:r>
            <a:r>
              <a:rPr lang="en-US" sz="1200" dirty="0"/>
              <a:t>Basic Servlet Architecture : Request Processing</a:t>
            </a:r>
            <a:r>
              <a:rPr lang="en-US" dirty="0"/>
              <a:t/>
            </a:r>
            <a:br>
              <a:rPr lang="en-US" dirty="0"/>
            </a:br>
            <a:r>
              <a:rPr lang="en-US" sz="2000" dirty="0"/>
              <a:t>How Container handles a request</a:t>
            </a:r>
          </a:p>
        </p:txBody>
      </p:sp>
    </p:spTree>
    <p:extLst>
      <p:ext uri="{BB962C8B-B14F-4D97-AF65-F5344CB8AC3E}">
        <p14:creationId xmlns:p14="http://schemas.microsoft.com/office/powerpoint/2010/main" val="32745819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lstStyle/>
          <a:p>
            <a:r>
              <a:rPr lang="en-US" sz="1200" dirty="0"/>
              <a:t>2</a:t>
            </a:r>
            <a:r>
              <a:rPr lang="en-US" sz="1200" dirty="0" smtClean="0"/>
              <a:t>.4</a:t>
            </a:r>
            <a:r>
              <a:rPr lang="en-US" sz="1200" dirty="0" smtClean="0"/>
              <a:t>: </a:t>
            </a:r>
            <a:r>
              <a:rPr lang="en-US" sz="1200" dirty="0"/>
              <a:t>Basic Servlet Architecture : Hierarchy</a:t>
            </a:r>
            <a:r>
              <a:rPr lang="en-US" dirty="0"/>
              <a:t/>
            </a:r>
            <a:br>
              <a:rPr lang="en-US" dirty="0"/>
            </a:br>
            <a:r>
              <a:rPr lang="en-US" sz="2000" dirty="0" err="1"/>
              <a:t>GenericServlet</a:t>
            </a:r>
            <a:r>
              <a:rPr lang="en-US" sz="2000" dirty="0"/>
              <a:t> class</a:t>
            </a:r>
          </a:p>
        </p:txBody>
      </p:sp>
      <p:sp>
        <p:nvSpPr>
          <p:cNvPr id="267268" name="Rectangle 21"/>
          <p:cNvSpPr>
            <a:spLocks noGrp="1" noChangeArrowheads="1"/>
          </p:cNvSpPr>
          <p:nvPr>
            <p:ph idx="1"/>
          </p:nvPr>
        </p:nvSpPr>
        <p:spPr/>
        <p:txBody>
          <a:bodyPr lIns="90488" tIns="44450" rIns="90488" bIns="44450"/>
          <a:lstStyle/>
          <a:p>
            <a:pPr marL="347663" indent="-347663"/>
            <a:r>
              <a:rPr lang="en-US" sz="1800" dirty="0" smtClean="0"/>
              <a:t>javax.servlet.GenericServlet</a:t>
            </a:r>
          </a:p>
          <a:p>
            <a:pPr marL="741363" lvl="1" indent="-284163"/>
            <a:r>
              <a:rPr lang="en-US" sz="1600" dirty="0"/>
              <a:t>It is protocol </a:t>
            </a:r>
            <a:r>
              <a:rPr lang="en-US" sz="1600" dirty="0" smtClean="0"/>
              <a:t>independent </a:t>
            </a:r>
            <a:endParaRPr lang="en-US" sz="1600" dirty="0"/>
          </a:p>
          <a:p>
            <a:pPr marL="741363" lvl="1" indent="-284163"/>
            <a:r>
              <a:rPr lang="en-US" sz="1600" dirty="0"/>
              <a:t>It makes writing servlets </a:t>
            </a:r>
            <a:r>
              <a:rPr lang="en-US" sz="1600" dirty="0" smtClean="0"/>
              <a:t>easier </a:t>
            </a:r>
            <a:endParaRPr lang="en-US" sz="1600" dirty="0"/>
          </a:p>
          <a:p>
            <a:pPr marL="1079500" lvl="2" indent="-169863"/>
            <a:r>
              <a:rPr lang="en-US" sz="1400" dirty="0"/>
              <a:t>It provides simple versions of init() and destroy() and of the methods in the ServletConfig interface. </a:t>
            </a:r>
          </a:p>
          <a:p>
            <a:pPr marL="1079500" lvl="2" indent="-169863"/>
            <a:r>
              <a:rPr lang="en-US" sz="1400" dirty="0"/>
              <a:t>It also implements the log method, declared in the ServletContext interface.</a:t>
            </a:r>
          </a:p>
          <a:p>
            <a:pPr marL="741363" lvl="1" indent="-284163"/>
            <a:r>
              <a:rPr lang="en-US" sz="1600" dirty="0"/>
              <a:t>To write a generic servlet, override the abstract service().</a:t>
            </a:r>
          </a:p>
        </p:txBody>
      </p:sp>
      <p:grpSp>
        <p:nvGrpSpPr>
          <p:cNvPr id="2" name="Group 17"/>
          <p:cNvGrpSpPr>
            <a:grpSpLocks/>
          </p:cNvGrpSpPr>
          <p:nvPr/>
        </p:nvGrpSpPr>
        <p:grpSpPr bwMode="auto">
          <a:xfrm>
            <a:off x="991178" y="3816641"/>
            <a:ext cx="7460159" cy="2184038"/>
            <a:chOff x="814" y="2784"/>
            <a:chExt cx="2786" cy="864"/>
          </a:xfrm>
        </p:grpSpPr>
        <p:sp>
          <p:nvSpPr>
            <p:cNvPr id="267270" name="Rectangle 5"/>
            <p:cNvSpPr>
              <a:spLocks noChangeArrowheads="1"/>
            </p:cNvSpPr>
            <p:nvPr/>
          </p:nvSpPr>
          <p:spPr bwMode="auto">
            <a:xfrm>
              <a:off x="1632" y="2784"/>
              <a:ext cx="624" cy="864"/>
            </a:xfrm>
            <a:prstGeom prst="rect">
              <a:avLst/>
            </a:prstGeom>
            <a:solidFill>
              <a:srgbClr val="05C3DD"/>
            </a:solidFill>
            <a:ln w="9525">
              <a:solidFill>
                <a:schemeClr val="tx1"/>
              </a:solidFill>
              <a:miter lim="800000"/>
              <a:headEnd/>
              <a:tailEnd/>
            </a:ln>
          </p:spPr>
          <p:txBody>
            <a:bodyPr wrap="none"/>
            <a:lstStyle/>
            <a:p>
              <a:pPr algn="ctr"/>
              <a:r>
                <a:rPr lang="en-US" sz="1600" dirty="0"/>
                <a:t>Web</a:t>
              </a:r>
            </a:p>
            <a:p>
              <a:pPr algn="ctr"/>
              <a:r>
                <a:rPr lang="en-US" sz="1600" dirty="0"/>
                <a:t>Server</a:t>
              </a:r>
            </a:p>
          </p:txBody>
        </p:sp>
        <p:sp>
          <p:nvSpPr>
            <p:cNvPr id="267271" name="Rectangle 6"/>
            <p:cNvSpPr>
              <a:spLocks noChangeArrowheads="1"/>
            </p:cNvSpPr>
            <p:nvPr/>
          </p:nvSpPr>
          <p:spPr bwMode="auto">
            <a:xfrm>
              <a:off x="2592" y="2784"/>
              <a:ext cx="1008" cy="864"/>
            </a:xfrm>
            <a:prstGeom prst="rect">
              <a:avLst/>
            </a:prstGeom>
            <a:solidFill>
              <a:srgbClr val="E1CA69"/>
            </a:solidFill>
            <a:ln w="9525">
              <a:solidFill>
                <a:schemeClr val="tx1"/>
              </a:solidFill>
              <a:miter lim="800000"/>
              <a:headEnd/>
              <a:tailEnd/>
            </a:ln>
          </p:spPr>
          <p:txBody>
            <a:bodyPr wrap="none"/>
            <a:lstStyle/>
            <a:p>
              <a:pPr algn="ctr"/>
              <a:r>
                <a:rPr lang="en-US" sz="1400" dirty="0"/>
                <a:t>GenericServlet </a:t>
              </a:r>
            </a:p>
            <a:p>
              <a:pPr algn="ctr"/>
              <a:r>
                <a:rPr lang="en-US" sz="1400" dirty="0"/>
                <a:t>subclass</a:t>
              </a:r>
            </a:p>
          </p:txBody>
        </p:sp>
        <p:sp>
          <p:nvSpPr>
            <p:cNvPr id="267272" name="Rectangle 7"/>
            <p:cNvSpPr>
              <a:spLocks noChangeArrowheads="1"/>
            </p:cNvSpPr>
            <p:nvPr/>
          </p:nvSpPr>
          <p:spPr bwMode="auto">
            <a:xfrm>
              <a:off x="2688" y="3264"/>
              <a:ext cx="720" cy="240"/>
            </a:xfrm>
            <a:prstGeom prst="rect">
              <a:avLst/>
            </a:prstGeom>
            <a:solidFill>
              <a:srgbClr val="B7DBFF"/>
            </a:solidFill>
            <a:ln w="9525">
              <a:solidFill>
                <a:schemeClr val="tx1"/>
              </a:solidFill>
              <a:miter lim="800000"/>
              <a:headEnd/>
              <a:tailEnd/>
            </a:ln>
          </p:spPr>
          <p:txBody>
            <a:bodyPr wrap="none" anchor="ctr"/>
            <a:lstStyle/>
            <a:p>
              <a:pPr algn="ctr"/>
              <a:r>
                <a:rPr lang="en-US" sz="1600" dirty="0"/>
                <a:t>service()</a:t>
              </a:r>
            </a:p>
          </p:txBody>
        </p:sp>
        <p:sp>
          <p:nvSpPr>
            <p:cNvPr id="267273" name="Line 8"/>
            <p:cNvSpPr>
              <a:spLocks noChangeShapeType="1"/>
            </p:cNvSpPr>
            <p:nvPr/>
          </p:nvSpPr>
          <p:spPr bwMode="auto">
            <a:xfrm>
              <a:off x="912" y="3216"/>
              <a:ext cx="720" cy="0"/>
            </a:xfrm>
            <a:prstGeom prst="line">
              <a:avLst/>
            </a:prstGeom>
            <a:noFill/>
            <a:ln w="28575">
              <a:solidFill>
                <a:schemeClr val="tx1"/>
              </a:solidFill>
              <a:round/>
              <a:headEnd/>
              <a:tailEnd type="triangle" w="med" len="med"/>
            </a:ln>
          </p:spPr>
          <p:txBody>
            <a:bodyPr/>
            <a:lstStyle/>
            <a:p>
              <a:endParaRPr lang="en-IN"/>
            </a:p>
          </p:txBody>
        </p:sp>
        <p:sp>
          <p:nvSpPr>
            <p:cNvPr id="267274" name="Line 9"/>
            <p:cNvSpPr>
              <a:spLocks noChangeShapeType="1"/>
            </p:cNvSpPr>
            <p:nvPr/>
          </p:nvSpPr>
          <p:spPr bwMode="auto">
            <a:xfrm>
              <a:off x="1680" y="3216"/>
              <a:ext cx="624" cy="0"/>
            </a:xfrm>
            <a:prstGeom prst="line">
              <a:avLst/>
            </a:prstGeom>
            <a:noFill/>
            <a:ln w="28575">
              <a:solidFill>
                <a:schemeClr val="tx1"/>
              </a:solidFill>
              <a:prstDash val="dash"/>
              <a:round/>
              <a:headEnd/>
              <a:tailEnd/>
            </a:ln>
          </p:spPr>
          <p:txBody>
            <a:bodyPr/>
            <a:lstStyle/>
            <a:p>
              <a:endParaRPr lang="en-IN"/>
            </a:p>
          </p:txBody>
        </p:sp>
        <p:sp>
          <p:nvSpPr>
            <p:cNvPr id="267275" name="Line 10"/>
            <p:cNvSpPr>
              <a:spLocks noChangeShapeType="1"/>
            </p:cNvSpPr>
            <p:nvPr/>
          </p:nvSpPr>
          <p:spPr bwMode="auto">
            <a:xfrm>
              <a:off x="2256" y="3216"/>
              <a:ext cx="432" cy="144"/>
            </a:xfrm>
            <a:prstGeom prst="line">
              <a:avLst/>
            </a:prstGeom>
            <a:noFill/>
            <a:ln w="28575">
              <a:solidFill>
                <a:schemeClr val="tx1"/>
              </a:solidFill>
              <a:round/>
              <a:headEnd/>
              <a:tailEnd type="triangle" w="med" len="med"/>
            </a:ln>
          </p:spPr>
          <p:txBody>
            <a:bodyPr/>
            <a:lstStyle/>
            <a:p>
              <a:endParaRPr lang="en-IN"/>
            </a:p>
          </p:txBody>
        </p:sp>
        <p:sp>
          <p:nvSpPr>
            <p:cNvPr id="267276" name="Line 11"/>
            <p:cNvSpPr>
              <a:spLocks noChangeShapeType="1"/>
            </p:cNvSpPr>
            <p:nvPr/>
          </p:nvSpPr>
          <p:spPr bwMode="auto">
            <a:xfrm flipH="1">
              <a:off x="2208" y="3408"/>
              <a:ext cx="480" cy="114"/>
            </a:xfrm>
            <a:prstGeom prst="line">
              <a:avLst/>
            </a:prstGeom>
            <a:noFill/>
            <a:ln w="28575">
              <a:solidFill>
                <a:schemeClr val="tx1"/>
              </a:solidFill>
              <a:round/>
              <a:headEnd/>
              <a:tailEnd type="triangle" w="med" len="med"/>
            </a:ln>
          </p:spPr>
          <p:txBody>
            <a:bodyPr/>
            <a:lstStyle/>
            <a:p>
              <a:endParaRPr lang="en-IN"/>
            </a:p>
          </p:txBody>
        </p:sp>
        <p:sp>
          <p:nvSpPr>
            <p:cNvPr id="267277" name="Line 12"/>
            <p:cNvSpPr>
              <a:spLocks noChangeShapeType="1"/>
            </p:cNvSpPr>
            <p:nvPr/>
          </p:nvSpPr>
          <p:spPr bwMode="auto">
            <a:xfrm>
              <a:off x="1632" y="3522"/>
              <a:ext cx="672" cy="0"/>
            </a:xfrm>
            <a:prstGeom prst="line">
              <a:avLst/>
            </a:prstGeom>
            <a:noFill/>
            <a:ln w="28575">
              <a:solidFill>
                <a:schemeClr val="tx1"/>
              </a:solidFill>
              <a:prstDash val="dash"/>
              <a:round/>
              <a:headEnd/>
              <a:tailEnd/>
            </a:ln>
          </p:spPr>
          <p:txBody>
            <a:bodyPr/>
            <a:lstStyle/>
            <a:p>
              <a:endParaRPr lang="en-IN"/>
            </a:p>
          </p:txBody>
        </p:sp>
        <p:sp>
          <p:nvSpPr>
            <p:cNvPr id="267278" name="Text Box 14"/>
            <p:cNvSpPr txBox="1">
              <a:spLocks noChangeArrowheads="1"/>
            </p:cNvSpPr>
            <p:nvPr/>
          </p:nvSpPr>
          <p:spPr bwMode="auto">
            <a:xfrm>
              <a:off x="959" y="2976"/>
              <a:ext cx="325" cy="134"/>
            </a:xfrm>
            <a:prstGeom prst="rect">
              <a:avLst/>
            </a:prstGeom>
            <a:noFill/>
            <a:ln w="9525">
              <a:noFill/>
              <a:miter lim="800000"/>
              <a:headEnd/>
              <a:tailEnd/>
            </a:ln>
          </p:spPr>
          <p:txBody>
            <a:bodyPr wrap="none">
              <a:spAutoFit/>
            </a:bodyPr>
            <a:lstStyle/>
            <a:p>
              <a:r>
                <a:rPr lang="en-US" sz="1600" dirty="0"/>
                <a:t>request</a:t>
              </a:r>
            </a:p>
          </p:txBody>
        </p:sp>
        <p:sp>
          <p:nvSpPr>
            <p:cNvPr id="267279" name="Text Box 15"/>
            <p:cNvSpPr txBox="1">
              <a:spLocks noChangeArrowheads="1"/>
            </p:cNvSpPr>
            <p:nvPr/>
          </p:nvSpPr>
          <p:spPr bwMode="auto">
            <a:xfrm>
              <a:off x="814" y="3236"/>
              <a:ext cx="384" cy="134"/>
            </a:xfrm>
            <a:prstGeom prst="rect">
              <a:avLst/>
            </a:prstGeom>
            <a:noFill/>
            <a:ln w="9525">
              <a:noFill/>
              <a:miter lim="800000"/>
              <a:headEnd/>
              <a:tailEnd/>
            </a:ln>
          </p:spPr>
          <p:txBody>
            <a:bodyPr wrap="none">
              <a:spAutoFit/>
            </a:bodyPr>
            <a:lstStyle/>
            <a:p>
              <a:r>
                <a:rPr lang="en-US" sz="1600" dirty="0"/>
                <a:t>response</a:t>
              </a:r>
            </a:p>
          </p:txBody>
        </p:sp>
        <p:sp>
          <p:nvSpPr>
            <p:cNvPr id="267280" name="Line 16"/>
            <p:cNvSpPr>
              <a:spLocks noChangeShapeType="1"/>
            </p:cNvSpPr>
            <p:nvPr/>
          </p:nvSpPr>
          <p:spPr bwMode="auto">
            <a:xfrm flipH="1">
              <a:off x="912" y="3504"/>
              <a:ext cx="720" cy="0"/>
            </a:xfrm>
            <a:prstGeom prst="line">
              <a:avLst/>
            </a:prstGeom>
            <a:noFill/>
            <a:ln w="28575">
              <a:solidFill>
                <a:schemeClr val="tx1"/>
              </a:solidFill>
              <a:round/>
              <a:headEnd/>
              <a:tailEnd type="triangle" w="med" len="med"/>
            </a:ln>
          </p:spPr>
          <p:txBody>
            <a:bodyPr/>
            <a:lstStyle/>
            <a:p>
              <a:endParaRPr lang="en-IN"/>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a:t>2</a:t>
            </a:r>
            <a:r>
              <a:rPr lang="en-US" sz="1200" dirty="0" smtClean="0"/>
              <a:t>.4</a:t>
            </a:r>
            <a:r>
              <a:rPr lang="en-US" sz="1200" dirty="0" smtClean="0"/>
              <a:t>: </a:t>
            </a:r>
            <a:r>
              <a:rPr lang="en-US" sz="1200" dirty="0"/>
              <a:t>Basic Servlet Architecture : Hierarchy</a:t>
            </a:r>
            <a:r>
              <a:rPr lang="en-US" dirty="0"/>
              <a:t/>
            </a:r>
            <a:br>
              <a:rPr lang="en-US" dirty="0"/>
            </a:br>
            <a:r>
              <a:rPr lang="en-US" sz="2000" dirty="0" err="1"/>
              <a:t>HttpServlet</a:t>
            </a:r>
            <a:r>
              <a:rPr lang="en-US" sz="2000" dirty="0"/>
              <a:t> class</a:t>
            </a:r>
          </a:p>
        </p:txBody>
      </p:sp>
      <p:sp>
        <p:nvSpPr>
          <p:cNvPr id="269316" name="Rectangle 9"/>
          <p:cNvSpPr>
            <a:spLocks noGrp="1" noChangeArrowheads="1"/>
          </p:cNvSpPr>
          <p:nvPr>
            <p:ph idx="1"/>
          </p:nvPr>
        </p:nvSpPr>
        <p:spPr/>
        <p:txBody>
          <a:bodyPr lIns="90488" tIns="44450" rIns="90488" bIns="44450"/>
          <a:lstStyle/>
          <a:p>
            <a:pPr marL="347663" indent="-347663"/>
            <a:r>
              <a:rPr lang="en-US" sz="1800" dirty="0" err="1" smtClean="0"/>
              <a:t>javax.servlet.http.HttpServlet</a:t>
            </a:r>
            <a:r>
              <a:rPr lang="en-US" sz="1800" dirty="0" smtClean="0"/>
              <a:t>:</a:t>
            </a:r>
          </a:p>
          <a:p>
            <a:pPr marL="347663" indent="-347663"/>
            <a:endParaRPr lang="en-US" sz="1800" dirty="0" smtClean="0"/>
          </a:p>
          <a:p>
            <a:pPr marL="741363" lvl="1" indent="-284163"/>
            <a:r>
              <a:rPr lang="en-US" sz="1600" dirty="0"/>
              <a:t>It has a built-in HTTP protocol support.</a:t>
            </a:r>
          </a:p>
          <a:p>
            <a:pPr marL="741363" lvl="1" indent="-284163"/>
            <a:r>
              <a:rPr lang="en-US" sz="1600" dirty="0"/>
              <a:t>Its subclass must override at least one of the following methods: doGet(), doPost(), doHead(), doTrace(), doPut(), doDelete()</a:t>
            </a:r>
          </a:p>
          <a:p>
            <a:pPr marL="741363" lvl="1" indent="-284163"/>
            <a:r>
              <a:rPr lang="en-US" sz="1600" dirty="0"/>
              <a:t>One must not override the service() method, since it dispatches a request to the different doXXX() methods for different HTTP requests.</a:t>
            </a:r>
          </a:p>
          <a:p>
            <a:pPr marL="741363" lvl="1" indent="-284163"/>
            <a:endParaRPr lang="en-US" dirty="0"/>
          </a:p>
        </p:txBody>
      </p:sp>
      <p:pic>
        <p:nvPicPr>
          <p:cNvPr id="269317" name="Picture 5" descr="HttpServletRequest"/>
          <p:cNvPicPr>
            <a:picLocks noChangeAspect="1" noChangeArrowheads="1"/>
          </p:cNvPicPr>
          <p:nvPr/>
        </p:nvPicPr>
        <p:blipFill>
          <a:blip r:embed="rId3" cstate="print"/>
          <a:srcRect/>
          <a:stretch>
            <a:fillRect/>
          </a:stretch>
        </p:blipFill>
        <p:spPr bwMode="auto">
          <a:xfrm>
            <a:off x="1460915" y="3622763"/>
            <a:ext cx="5029200" cy="27421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422" name="Picture 62"/>
          <p:cNvPicPr>
            <a:picLocks noChangeAspect="1" noChangeArrowheads="1"/>
          </p:cNvPicPr>
          <p:nvPr/>
        </p:nvPicPr>
        <p:blipFill>
          <a:blip r:embed="rId3" cstate="print"/>
          <a:srcRect/>
          <a:stretch>
            <a:fillRect/>
          </a:stretch>
        </p:blipFill>
        <p:spPr bwMode="auto">
          <a:xfrm>
            <a:off x="523168" y="1426456"/>
            <a:ext cx="8273143" cy="4815341"/>
          </a:xfrm>
          <a:prstGeom prst="rect">
            <a:avLst/>
          </a:prstGeom>
          <a:noFill/>
        </p:spPr>
      </p:pic>
      <p:sp>
        <p:nvSpPr>
          <p:cNvPr id="60"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71365" name="Text Box 3"/>
          <p:cNvSpPr txBox="1">
            <a:spLocks noChangeArrowheads="1"/>
          </p:cNvSpPr>
          <p:nvPr/>
        </p:nvSpPr>
        <p:spPr bwMode="auto">
          <a:xfrm>
            <a:off x="304800" y="1371600"/>
            <a:ext cx="8305800" cy="457200"/>
          </a:xfrm>
          <a:prstGeom prst="rect">
            <a:avLst/>
          </a:prstGeom>
          <a:noFill/>
          <a:ln w="9525">
            <a:noFill/>
            <a:miter lim="800000"/>
            <a:headEnd/>
            <a:tailEnd/>
          </a:ln>
        </p:spPr>
        <p:txBody>
          <a:bodyPr>
            <a:spAutoFit/>
          </a:bodyPr>
          <a:lstStyle/>
          <a:p>
            <a:pPr eaLnBrk="0" hangingPunct="0">
              <a:spcBef>
                <a:spcPct val="50000"/>
              </a:spcBef>
            </a:pPr>
            <a:endParaRPr lang="en-US" sz="2400">
              <a:latin typeface="Times New Roman" pitchFamily="18" charset="0"/>
            </a:endParaRPr>
          </a:p>
        </p:txBody>
      </p:sp>
      <p:sp>
        <p:nvSpPr>
          <p:cNvPr id="2" name="Title 1"/>
          <p:cNvSpPr>
            <a:spLocks noGrp="1"/>
          </p:cNvSpPr>
          <p:nvPr>
            <p:ph type="title"/>
          </p:nvPr>
        </p:nvSpPr>
        <p:spPr/>
        <p:txBody>
          <a:bodyPr/>
          <a:lstStyle/>
          <a:p>
            <a:r>
              <a:rPr lang="en-US" sz="1200" dirty="0"/>
              <a:t>2</a:t>
            </a:r>
            <a:r>
              <a:rPr lang="en-US" sz="1200" dirty="0" smtClean="0"/>
              <a:t>.5 </a:t>
            </a:r>
            <a:r>
              <a:rPr lang="en-US" sz="1200" dirty="0"/>
              <a:t>: Servlet lifecycle </a:t>
            </a:r>
            <a:r>
              <a:rPr lang="en-US" dirty="0"/>
              <a:t/>
            </a:r>
            <a:br>
              <a:rPr lang="en-US" dirty="0"/>
            </a:br>
            <a:r>
              <a:rPr lang="en-US" sz="2000" dirty="0"/>
              <a:t>Servlet Life Cycle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2</a:t>
            </a:r>
            <a:r>
              <a:rPr lang="en-US" sz="1200" dirty="0" smtClean="0"/>
              <a:t>.6</a:t>
            </a:r>
            <a:r>
              <a:rPr lang="en-US" sz="1200" dirty="0" smtClean="0"/>
              <a:t>: </a:t>
            </a:r>
            <a:r>
              <a:rPr lang="en-US" sz="1200" dirty="0"/>
              <a:t>Ease of developing Servlets through Annotations</a:t>
            </a:r>
            <a:r>
              <a:rPr lang="en-US" dirty="0"/>
              <a:t/>
            </a:r>
            <a:br>
              <a:rPr lang="en-US" dirty="0"/>
            </a:br>
            <a:r>
              <a:rPr lang="en-US" sz="2000" dirty="0" err="1"/>
              <a:t>Annotations</a:t>
            </a:r>
            <a:r>
              <a:rPr lang="en-US" sz="2000" dirty="0"/>
              <a:t> and their Need</a:t>
            </a:r>
          </a:p>
        </p:txBody>
      </p:sp>
      <p:sp>
        <p:nvSpPr>
          <p:cNvPr id="6" name="Content Placeholder 5"/>
          <p:cNvSpPr>
            <a:spLocks noGrp="1"/>
          </p:cNvSpPr>
          <p:nvPr>
            <p:ph idx="1"/>
          </p:nvPr>
        </p:nvSpPr>
        <p:spPr>
          <a:xfrm>
            <a:off x="298516" y="1494766"/>
            <a:ext cx="8722654" cy="4643751"/>
          </a:xfrm>
        </p:spPr>
        <p:txBody>
          <a:bodyPr/>
          <a:lstStyle/>
          <a:p>
            <a:r>
              <a:rPr lang="en-US" sz="1800" dirty="0"/>
              <a:t>Annotations  can be described as metadata. These are metadata for the code written; and do not contain any business </a:t>
            </a:r>
            <a:r>
              <a:rPr lang="en-US" sz="1800" dirty="0" smtClean="0"/>
              <a:t>logic</a:t>
            </a:r>
          </a:p>
          <a:p>
            <a:endParaRPr lang="en-US" sz="1800" dirty="0"/>
          </a:p>
          <a:p>
            <a:r>
              <a:rPr lang="en-US" sz="1800" dirty="0"/>
              <a:t>They specify a standard way of defining metadata in code</a:t>
            </a:r>
          </a:p>
          <a:p>
            <a:r>
              <a:rPr lang="en-US" sz="1800" dirty="0"/>
              <a:t>Annotations are tightly coupled with the code</a:t>
            </a:r>
          </a:p>
          <a:p>
            <a:endParaRPr lang="en-US" sz="1800" dirty="0" smtClean="0"/>
          </a:p>
          <a:p>
            <a:r>
              <a:rPr lang="en-US" sz="1800" dirty="0" smtClean="0"/>
              <a:t>Application </a:t>
            </a:r>
            <a:r>
              <a:rPr lang="en-US" sz="1800" dirty="0"/>
              <a:t>development becomes easy due to annotations</a:t>
            </a:r>
          </a:p>
          <a:p>
            <a:endParaRPr lang="en-US" dirty="0"/>
          </a:p>
          <a:p>
            <a:endParaRPr lang="en-US" dirty="0"/>
          </a:p>
        </p:txBody>
      </p:sp>
    </p:spTree>
    <p:extLst>
      <p:ext uri="{BB962C8B-B14F-4D97-AF65-F5344CB8AC3E}">
        <p14:creationId xmlns:p14="http://schemas.microsoft.com/office/powerpoint/2010/main" val="362133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2</a:t>
            </a:r>
            <a:r>
              <a:rPr lang="en-US" sz="1200" dirty="0" smtClean="0"/>
              <a:t>.6</a:t>
            </a:r>
            <a:r>
              <a:rPr lang="en-US" sz="1200" dirty="0" smtClean="0"/>
              <a:t>: </a:t>
            </a:r>
            <a:r>
              <a:rPr lang="en-US" sz="1200" dirty="0"/>
              <a:t>Ease of developing Servlets through Annotations</a:t>
            </a:r>
            <a:r>
              <a:rPr lang="en-US" dirty="0"/>
              <a:t/>
            </a:r>
            <a:br>
              <a:rPr lang="en-US" dirty="0"/>
            </a:br>
            <a:r>
              <a:rPr lang="en-US" sz="2000" dirty="0"/>
              <a:t>Differences between Servlets 2.0 and Servlets 3.0</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7546053"/>
              </p:ext>
            </p:extLst>
          </p:nvPr>
        </p:nvGraphicFramePr>
        <p:xfrm>
          <a:off x="585054" y="1454482"/>
          <a:ext cx="8149514" cy="4731656"/>
        </p:xfrm>
        <a:graphic>
          <a:graphicData uri="http://schemas.openxmlformats.org/drawingml/2006/table">
            <a:tbl>
              <a:tblPr firstRow="1" firstCol="1" bandRow="1">
                <a:tableStyleId>{5C22544A-7EE6-4342-B048-85BDC9FD1C3A}</a:tableStyleId>
              </a:tblPr>
              <a:tblGrid>
                <a:gridCol w="3236320"/>
                <a:gridCol w="4913194"/>
              </a:tblGrid>
              <a:tr h="1128722">
                <a:tc>
                  <a:txBody>
                    <a:bodyPr/>
                    <a:lstStyle/>
                    <a:p>
                      <a:pPr marL="0" marR="0">
                        <a:lnSpc>
                          <a:spcPct val="115000"/>
                        </a:lnSpc>
                        <a:spcBef>
                          <a:spcPts val="0"/>
                        </a:spcBef>
                        <a:spcAft>
                          <a:spcPts val="0"/>
                        </a:spcAft>
                      </a:pPr>
                      <a:r>
                        <a:rPr lang="en-US" sz="1600" dirty="0">
                          <a:effectLst/>
                        </a:rPr>
                        <a:t>Servlet 2.0</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Servlets 3.0</a:t>
                      </a:r>
                      <a:endParaRPr lang="en-US" sz="1600" dirty="0">
                        <a:effectLst/>
                        <a:latin typeface="Calibri"/>
                        <a:ea typeface="Calibri"/>
                        <a:cs typeface="Times New Roman"/>
                      </a:endParaRPr>
                    </a:p>
                  </a:txBody>
                  <a:tcPr marL="99746" marR="99746" marT="0" marB="0"/>
                </a:tc>
              </a:tr>
              <a:tr h="1829086">
                <a:tc>
                  <a:txBody>
                    <a:bodyPr/>
                    <a:lstStyle/>
                    <a:p>
                      <a:pPr marL="0" marR="0">
                        <a:lnSpc>
                          <a:spcPct val="115000"/>
                        </a:lnSpc>
                        <a:spcBef>
                          <a:spcPts val="0"/>
                        </a:spcBef>
                        <a:spcAft>
                          <a:spcPts val="0"/>
                        </a:spcAft>
                      </a:pPr>
                      <a:r>
                        <a:rPr lang="en-US" sz="1600" dirty="0">
                          <a:effectLst/>
                        </a:rPr>
                        <a:t>Creation of Servlets and other components via XML mappings</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Creation of Servlets and other components via annotations </a:t>
                      </a:r>
                      <a:endParaRPr lang="en-US" sz="1600" dirty="0">
                        <a:effectLst/>
                        <a:latin typeface="Calibri"/>
                        <a:ea typeface="Calibri"/>
                        <a:cs typeface="Times New Roman"/>
                      </a:endParaRPr>
                    </a:p>
                  </a:txBody>
                  <a:tcPr marL="99746" marR="99746" marT="0" marB="0"/>
                </a:tc>
              </a:tr>
              <a:tr h="886924">
                <a:tc>
                  <a:txBody>
                    <a:bodyPr/>
                    <a:lstStyle/>
                    <a:p>
                      <a:pPr marL="0" marR="0">
                        <a:lnSpc>
                          <a:spcPct val="115000"/>
                        </a:lnSpc>
                        <a:spcBef>
                          <a:spcPts val="0"/>
                        </a:spcBef>
                        <a:spcAft>
                          <a:spcPts val="0"/>
                        </a:spcAft>
                      </a:pPr>
                      <a:r>
                        <a:rPr lang="en-US" sz="1600" dirty="0">
                          <a:effectLst/>
                        </a:rPr>
                        <a:t>No such feature</a:t>
                      </a:r>
                      <a:endParaRPr lang="en-US" sz="1600" dirty="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Pluggability support for 3</a:t>
                      </a:r>
                      <a:r>
                        <a:rPr lang="en-US" sz="1600" baseline="30000" dirty="0">
                          <a:effectLst/>
                        </a:rPr>
                        <a:t>rd</a:t>
                      </a:r>
                      <a:r>
                        <a:rPr lang="en-US" sz="1600" dirty="0">
                          <a:effectLst/>
                        </a:rPr>
                        <a:t> party frameworks</a:t>
                      </a:r>
                      <a:endParaRPr lang="en-US" sz="1600" dirty="0">
                        <a:effectLst/>
                        <a:latin typeface="Calibri"/>
                        <a:ea typeface="Calibri"/>
                        <a:cs typeface="Times New Roman"/>
                      </a:endParaRPr>
                    </a:p>
                  </a:txBody>
                  <a:tcPr marL="99746" marR="99746" marT="0" marB="0"/>
                </a:tc>
              </a:tr>
              <a:tr h="886924">
                <a:tc>
                  <a:txBody>
                    <a:bodyPr/>
                    <a:lstStyle/>
                    <a:p>
                      <a:pPr marL="0" marR="0">
                        <a:lnSpc>
                          <a:spcPct val="115000"/>
                        </a:lnSpc>
                        <a:spcBef>
                          <a:spcPts val="0"/>
                        </a:spcBef>
                        <a:spcAft>
                          <a:spcPts val="0"/>
                        </a:spcAft>
                      </a:pPr>
                      <a:r>
                        <a:rPr lang="en-US" sz="1600">
                          <a:effectLst/>
                        </a:rPr>
                        <a:t>No such feature</a:t>
                      </a:r>
                      <a:endParaRPr lang="en-US" sz="1600">
                        <a:effectLst/>
                        <a:latin typeface="Calibri"/>
                        <a:ea typeface="Calibri"/>
                        <a:cs typeface="Times New Roman"/>
                      </a:endParaRPr>
                    </a:p>
                  </a:txBody>
                  <a:tcPr marL="99746" marR="99746" marT="0" marB="0"/>
                </a:tc>
                <a:tc>
                  <a:txBody>
                    <a:bodyPr/>
                    <a:lstStyle/>
                    <a:p>
                      <a:pPr marL="0" marR="0">
                        <a:lnSpc>
                          <a:spcPct val="115000"/>
                        </a:lnSpc>
                        <a:spcBef>
                          <a:spcPts val="0"/>
                        </a:spcBef>
                        <a:spcAft>
                          <a:spcPts val="0"/>
                        </a:spcAft>
                      </a:pPr>
                      <a:r>
                        <a:rPr lang="en-US" sz="1600" dirty="0">
                          <a:effectLst/>
                        </a:rPr>
                        <a:t>Asynchronous processing of Servlets</a:t>
                      </a:r>
                      <a:endParaRPr lang="en-US" sz="1600" dirty="0">
                        <a:effectLst/>
                        <a:latin typeface="Calibri"/>
                        <a:ea typeface="Calibri"/>
                        <a:cs typeface="Times New Roman"/>
                      </a:endParaRPr>
                    </a:p>
                  </a:txBody>
                  <a:tcPr marL="99746" marR="99746" marT="0" marB="0"/>
                </a:tc>
              </a:tr>
            </a:tbl>
          </a:graphicData>
        </a:graphic>
      </p:graphicFrame>
    </p:spTree>
    <p:extLst>
      <p:ext uri="{BB962C8B-B14F-4D97-AF65-F5344CB8AC3E}">
        <p14:creationId xmlns:p14="http://schemas.microsoft.com/office/powerpoint/2010/main" val="358974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2</a:t>
            </a:r>
            <a:r>
              <a:rPr lang="en-US" sz="1200" dirty="0" smtClean="0"/>
              <a:t>.6</a:t>
            </a:r>
            <a:r>
              <a:rPr lang="en-US" sz="1200" dirty="0" smtClean="0"/>
              <a:t>: </a:t>
            </a:r>
            <a:r>
              <a:rPr lang="en-US" sz="1200" dirty="0"/>
              <a:t>Ease of developing Servlets through Annotations</a:t>
            </a:r>
            <a:r>
              <a:rPr lang="en-US" b="1" dirty="0"/>
              <a:t/>
            </a:r>
            <a:br>
              <a:rPr lang="en-US" b="1" dirty="0"/>
            </a:br>
            <a:r>
              <a:rPr lang="en-US" sz="2000" dirty="0"/>
              <a:t>URL Mapping of Servlets and Annotations</a:t>
            </a:r>
          </a:p>
        </p:txBody>
      </p:sp>
      <p:sp>
        <p:nvSpPr>
          <p:cNvPr id="3" name="Content Placeholder 2"/>
          <p:cNvSpPr>
            <a:spLocks noGrp="1"/>
          </p:cNvSpPr>
          <p:nvPr>
            <p:ph idx="1"/>
          </p:nvPr>
        </p:nvSpPr>
        <p:spPr>
          <a:xfrm>
            <a:off x="298516" y="1494766"/>
            <a:ext cx="8845484" cy="3691383"/>
          </a:xfrm>
        </p:spPr>
        <p:txBody>
          <a:bodyPr>
            <a:normAutofit/>
          </a:bodyPr>
          <a:lstStyle/>
          <a:p>
            <a:r>
              <a:rPr lang="en-US" sz="1800" dirty="0" smtClean="0"/>
              <a:t>@WebServlet Annotation</a:t>
            </a:r>
            <a:r>
              <a:rPr lang="en-US" sz="1800" b="0" dirty="0" smtClean="0"/>
              <a:t>:</a:t>
            </a:r>
            <a:r>
              <a:rPr lang="en-US" dirty="0"/>
              <a:t/>
            </a:r>
            <a:br>
              <a:rPr lang="en-US" dirty="0"/>
            </a:br>
            <a:r>
              <a:rPr lang="en-US" sz="1600" dirty="0" smtClean="0"/>
              <a:t>javax.servlet.annotation.WebServlet</a:t>
            </a:r>
            <a:r>
              <a:rPr lang="en-US" sz="1600" b="0" dirty="0"/>
              <a:t> is a </a:t>
            </a:r>
            <a:r>
              <a:rPr lang="en-US" sz="1600" b="0" dirty="0" smtClean="0"/>
              <a:t>class-level</a:t>
            </a:r>
            <a:r>
              <a:rPr lang="en-US" sz="1600" dirty="0" smtClean="0"/>
              <a:t> </a:t>
            </a:r>
            <a:r>
              <a:rPr lang="en-US" sz="1600" b="0" dirty="0" smtClean="0"/>
              <a:t>annotation </a:t>
            </a:r>
            <a:r>
              <a:rPr lang="en-US" sz="1600" b="0" dirty="0"/>
              <a:t>that affirms the annotated class as a servlet and </a:t>
            </a:r>
            <a:r>
              <a:rPr lang="en-US" sz="1600" b="0" dirty="0" smtClean="0"/>
              <a:t>holds</a:t>
            </a:r>
            <a:r>
              <a:rPr lang="en-US" sz="1600" dirty="0" smtClean="0"/>
              <a:t> </a:t>
            </a:r>
            <a:r>
              <a:rPr lang="en-US" sz="1600" b="0" dirty="0" smtClean="0"/>
              <a:t>metadata </a:t>
            </a:r>
            <a:r>
              <a:rPr lang="en-US" sz="1600" b="0" dirty="0"/>
              <a:t>about the declared </a:t>
            </a:r>
            <a:r>
              <a:rPr lang="en-US" sz="1600" b="0" dirty="0" smtClean="0"/>
              <a:t>servlet</a:t>
            </a:r>
          </a:p>
          <a:p>
            <a:r>
              <a:rPr lang="en-US" sz="1600" b="0" dirty="0"/>
              <a:t>The </a:t>
            </a:r>
            <a:r>
              <a:rPr lang="en-US" sz="1600" dirty="0"/>
              <a:t>urlMappings</a:t>
            </a:r>
            <a:r>
              <a:rPr lang="en-US" sz="1600" b="0" dirty="0"/>
              <a:t> </a:t>
            </a:r>
            <a:r>
              <a:rPr lang="en-US" sz="1600" b="0" dirty="0" smtClean="0"/>
              <a:t>attribute</a:t>
            </a:r>
            <a:r>
              <a:rPr lang="en-US" sz="1600" dirty="0" smtClean="0"/>
              <a:t> </a:t>
            </a:r>
            <a:r>
              <a:rPr lang="en-US" sz="1600" b="0" dirty="0" smtClean="0"/>
              <a:t>is a mandatory </a:t>
            </a:r>
            <a:r>
              <a:rPr lang="en-US" sz="1600" b="0" dirty="0"/>
              <a:t>attribute of </a:t>
            </a:r>
            <a:r>
              <a:rPr lang="en-US" sz="1600" dirty="0" smtClean="0"/>
              <a:t>@WebServlet</a:t>
            </a:r>
            <a:r>
              <a:rPr lang="en-US" sz="1600" b="0" dirty="0"/>
              <a:t> that </a:t>
            </a:r>
            <a:r>
              <a:rPr lang="en-US" sz="1600" b="0" dirty="0" smtClean="0"/>
              <a:t>specifies</a:t>
            </a:r>
            <a:r>
              <a:rPr lang="en-US" sz="1600" dirty="0" smtClean="0"/>
              <a:t> </a:t>
            </a:r>
            <a:r>
              <a:rPr lang="en-US" sz="1600" b="0" dirty="0" smtClean="0"/>
              <a:t>the </a:t>
            </a:r>
            <a:r>
              <a:rPr lang="en-US" sz="1600" b="0" dirty="0"/>
              <a:t>URL pattern that invokes this </a:t>
            </a:r>
            <a:r>
              <a:rPr lang="en-US" sz="1600" b="0" dirty="0" smtClean="0"/>
              <a:t>servlet</a:t>
            </a:r>
          </a:p>
          <a:p>
            <a:r>
              <a:rPr lang="en-US" sz="1600" b="0" dirty="0"/>
              <a:t>Here is the much simplified version written to the </a:t>
            </a:r>
            <a:r>
              <a:rPr lang="en-US" sz="1600" b="0" dirty="0" smtClean="0"/>
              <a:t>Servlet</a:t>
            </a:r>
            <a:r>
              <a:rPr lang="en-US" sz="1600" dirty="0" smtClean="0"/>
              <a:t> </a:t>
            </a:r>
            <a:r>
              <a:rPr lang="en-US" sz="1600" b="0" dirty="0" smtClean="0"/>
              <a:t>3.0 API. </a:t>
            </a:r>
          </a:p>
          <a:p>
            <a:r>
              <a:rPr lang="en-US" sz="1600" b="0" dirty="0" smtClean="0"/>
              <a:t>As</a:t>
            </a:r>
            <a:r>
              <a:rPr lang="en-US" sz="1600" b="0" dirty="0"/>
              <a:t> </a:t>
            </a:r>
            <a:r>
              <a:rPr lang="en-US" sz="1600" dirty="0"/>
              <a:t>MyServlet</a:t>
            </a:r>
            <a:r>
              <a:rPr lang="en-US" sz="1600" b="0" dirty="0"/>
              <a:t> is annotated as a servlet using </a:t>
            </a:r>
            <a:r>
              <a:rPr lang="en-US" sz="1600" b="0" dirty="0" smtClean="0"/>
              <a:t>the</a:t>
            </a:r>
            <a:r>
              <a:rPr lang="en-US" sz="1600" dirty="0" smtClean="0"/>
              <a:t> @WebServlet</a:t>
            </a:r>
            <a:r>
              <a:rPr lang="en-US" sz="1600" b="0" dirty="0"/>
              <a:t> annotation, it gets initialized during </a:t>
            </a:r>
            <a:r>
              <a:rPr lang="en-US" sz="1600" b="0" dirty="0" smtClean="0"/>
              <a:t>the</a:t>
            </a:r>
            <a:r>
              <a:rPr lang="en-US" sz="1600" dirty="0" smtClean="0"/>
              <a:t> </a:t>
            </a:r>
            <a:r>
              <a:rPr lang="en-US" sz="1600" b="0" dirty="0" smtClean="0"/>
              <a:t>startup </a:t>
            </a:r>
            <a:r>
              <a:rPr lang="en-US" sz="1600" b="0" dirty="0"/>
              <a:t>of the web container. Note that the deployment descriptor </a:t>
            </a:r>
            <a:r>
              <a:rPr lang="en-US" sz="1600" b="0" dirty="0" smtClean="0"/>
              <a:t>is</a:t>
            </a:r>
            <a:r>
              <a:rPr lang="en-US" sz="1600" dirty="0" smtClean="0"/>
              <a:t> </a:t>
            </a:r>
            <a:r>
              <a:rPr lang="en-US" sz="1600" b="0" dirty="0" smtClean="0"/>
              <a:t>optional </a:t>
            </a:r>
            <a:r>
              <a:rPr lang="en-US" sz="1600" b="0" dirty="0"/>
              <a:t>in this case</a:t>
            </a:r>
            <a:r>
              <a:rPr lang="en-US" sz="1600" b="0" dirty="0" smtClean="0"/>
              <a:t>.</a:t>
            </a:r>
          </a:p>
          <a:p>
            <a:endParaRPr lang="en-US" sz="1600" b="0" dirty="0" smtClean="0"/>
          </a:p>
          <a:p>
            <a:endParaRPr lang="en-US" sz="1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16" y="4026089"/>
            <a:ext cx="8684759" cy="1160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039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14800" y="6400800"/>
            <a:ext cx="533400" cy="228600"/>
          </a:xfrm>
          <a:prstGeom prst="rect">
            <a:avLst/>
          </a:prstGeom>
          <a:noFill/>
          <a:ln>
            <a:miter lim="800000"/>
            <a:headEnd/>
            <a:tailEnd/>
          </a:ln>
        </p:spPr>
        <p:txBody>
          <a:bodyPr/>
          <a:lstStyle/>
          <a:p>
            <a:pPr algn="r"/>
            <a:endParaRPr lang="en-US" sz="1000">
              <a:latin typeface="Candara" pitchFamily="34" charset="0"/>
            </a:endParaRPr>
          </a:p>
        </p:txBody>
      </p:sp>
      <p:grpSp>
        <p:nvGrpSpPr>
          <p:cNvPr id="14" name="Group 13"/>
          <p:cNvGrpSpPr/>
          <p:nvPr/>
        </p:nvGrpSpPr>
        <p:grpSpPr>
          <a:xfrm>
            <a:off x="378675" y="1402444"/>
            <a:ext cx="8647338" cy="5112656"/>
            <a:chOff x="319088" y="874260"/>
            <a:chExt cx="9461187" cy="5112656"/>
          </a:xfrm>
        </p:grpSpPr>
        <p:grpSp>
          <p:nvGrpSpPr>
            <p:cNvPr id="13" name="Group 12"/>
            <p:cNvGrpSpPr/>
            <p:nvPr/>
          </p:nvGrpSpPr>
          <p:grpSpPr>
            <a:xfrm>
              <a:off x="319088" y="874260"/>
              <a:ext cx="9461187" cy="5112656"/>
              <a:chOff x="319088" y="874260"/>
              <a:chExt cx="9461187" cy="5112656"/>
            </a:xfrm>
          </p:grpSpPr>
          <p:sp>
            <p:nvSpPr>
              <p:cNvPr id="281602" name="AutoShape 4"/>
              <p:cNvSpPr>
                <a:spLocks noChangeArrowheads="1"/>
              </p:cNvSpPr>
              <p:nvPr/>
            </p:nvSpPr>
            <p:spPr bwMode="auto">
              <a:xfrm>
                <a:off x="319088" y="874260"/>
                <a:ext cx="7848600" cy="5112656"/>
              </a:xfrm>
              <a:prstGeom prst="roundRect">
                <a:avLst>
                  <a:gd name="adj" fmla="val 16667"/>
                </a:avLst>
              </a:prstGeom>
              <a:noFill/>
              <a:ln w="19050">
                <a:solidFill>
                  <a:schemeClr val="tx1"/>
                </a:solidFill>
                <a:round/>
                <a:headEnd/>
                <a:tailEnd/>
              </a:ln>
            </p:spPr>
            <p:txBody>
              <a:bodyPr wrap="none" anchor="ctr"/>
              <a:lstStyle/>
              <a:p>
                <a:pPr marL="342900" indent="-342900">
                  <a:lnSpc>
                    <a:spcPct val="105000"/>
                  </a:lnSpc>
                </a:pPr>
                <a:r>
                  <a:rPr lang="en-US" dirty="0" smtClean="0"/>
                  <a:t>import java.io.*;</a:t>
                </a:r>
              </a:p>
              <a:p>
                <a:pPr marL="342900" indent="-342900">
                  <a:lnSpc>
                    <a:spcPct val="105000"/>
                  </a:lnSpc>
                </a:pPr>
                <a:r>
                  <a:rPr lang="en-US" dirty="0" smtClean="0"/>
                  <a:t>import javax.servlet.*;</a:t>
                </a:r>
              </a:p>
              <a:p>
                <a:pPr marL="342900" indent="-342900">
                  <a:lnSpc>
                    <a:spcPct val="105000"/>
                  </a:lnSpc>
                </a:pPr>
                <a:r>
                  <a:rPr lang="en-US" dirty="0" smtClean="0"/>
                  <a:t>import javax.servlet.http.*;</a:t>
                </a:r>
              </a:p>
              <a:p>
                <a:pPr marL="342900" indent="-342900">
                  <a:lnSpc>
                    <a:spcPct val="105000"/>
                  </a:lnSpc>
                </a:pPr>
                <a:r>
                  <a:rPr lang="en-US" dirty="0"/>
                  <a:t>import javax.servlet.annotation.WebServlet</a:t>
                </a:r>
                <a:r>
                  <a:rPr lang="en-US" dirty="0" smtClean="0"/>
                  <a:t>;                                                      </a:t>
                </a:r>
                <a:endParaRPr lang="en-US" dirty="0"/>
              </a:p>
              <a:p>
                <a:r>
                  <a:rPr lang="en-US" dirty="0" smtClean="0"/>
                  <a:t>@</a:t>
                </a:r>
                <a:r>
                  <a:rPr lang="en-US" dirty="0"/>
                  <a:t>WebServlet("/HelloWorld</a:t>
                </a:r>
                <a:r>
                  <a:rPr lang="en-US" dirty="0" smtClean="0"/>
                  <a:t>")                               </a:t>
                </a:r>
                <a:endParaRPr lang="en-US" dirty="0"/>
              </a:p>
              <a:p>
                <a:r>
                  <a:rPr lang="en-US" dirty="0"/>
                  <a:t>public</a:t>
                </a:r>
                <a:r>
                  <a:rPr lang="en-US" b="1" dirty="0" smtClean="0"/>
                  <a:t> </a:t>
                </a:r>
                <a:r>
                  <a:rPr lang="en-US" dirty="0"/>
                  <a:t>class HelloWorld extends HttpServlet {</a:t>
                </a:r>
              </a:p>
              <a:p>
                <a:r>
                  <a:rPr lang="en-US" dirty="0"/>
                  <a:t>protected void doGet(HttpServletRequest request,</a:t>
                </a:r>
              </a:p>
              <a:p>
                <a:r>
                  <a:rPr lang="en-US" dirty="0"/>
                  <a:t>HttpServletResponse response) throws ServletException, IOException {</a:t>
                </a:r>
              </a:p>
              <a:p>
                <a:r>
                  <a:rPr lang="en-US" dirty="0"/>
                  <a:t>response.setContentType("text/html");</a:t>
                </a:r>
              </a:p>
              <a:p>
                <a:r>
                  <a:rPr lang="en-US" dirty="0"/>
                  <a:t>PrintWriter out = response.getWriter();</a:t>
                </a:r>
              </a:p>
              <a:p>
                <a:r>
                  <a:rPr lang="en-US" dirty="0"/>
                  <a:t>out.println("&lt;HTML&gt;");</a:t>
                </a:r>
              </a:p>
              <a:p>
                <a:r>
                  <a:rPr lang="en-US" dirty="0"/>
                  <a:t>out.println("&lt;HEAD&gt;&lt;TITLE&gt;Hello World&lt;/TITLE&gt;&lt;/HEAD&gt;");</a:t>
                </a:r>
              </a:p>
              <a:p>
                <a:r>
                  <a:rPr lang="en-US" dirty="0"/>
                  <a:t>out.println("&lt;BODY&gt;");</a:t>
                </a:r>
              </a:p>
              <a:p>
                <a:r>
                  <a:rPr lang="en-US" dirty="0"/>
                  <a:t>out.println("&lt;BIG&gt;Hello World&lt;/BIG&gt;");</a:t>
                </a:r>
              </a:p>
              <a:p>
                <a:r>
                  <a:rPr lang="en-US" dirty="0"/>
                  <a:t>out.println("&lt;/BODY&gt;&lt;/HTML&gt;");</a:t>
                </a:r>
              </a:p>
              <a:p>
                <a:r>
                  <a:rPr lang="en-US" dirty="0"/>
                  <a:t>}</a:t>
                </a:r>
              </a:p>
              <a:p>
                <a:r>
                  <a:rPr lang="en-US" dirty="0"/>
                  <a:t>}</a:t>
                </a:r>
              </a:p>
            </p:txBody>
          </p:sp>
          <p:sp>
            <p:nvSpPr>
              <p:cNvPr id="281606" name="AutoShape 7"/>
              <p:cNvSpPr>
                <a:spLocks noChangeArrowheads="1"/>
              </p:cNvSpPr>
              <p:nvPr/>
            </p:nvSpPr>
            <p:spPr bwMode="auto">
              <a:xfrm>
                <a:off x="4406840" y="980356"/>
                <a:ext cx="3275939" cy="644726"/>
              </a:xfrm>
              <a:prstGeom prst="wedgeRoundRectCallout">
                <a:avLst>
                  <a:gd name="adj1" fmla="val -48491"/>
                  <a:gd name="adj2" fmla="val 90477"/>
                  <a:gd name="adj3" fmla="val 16667"/>
                </a:avLst>
              </a:prstGeom>
              <a:solidFill>
                <a:srgbClr val="FFEEA7"/>
              </a:solidFill>
              <a:ln w="28575">
                <a:solidFill>
                  <a:srgbClr val="E5AB09"/>
                </a:solidFill>
                <a:miter lim="800000"/>
                <a:headEnd/>
                <a:tailEnd/>
              </a:ln>
            </p:spPr>
            <p:txBody>
              <a:bodyPr/>
              <a:lstStyle/>
              <a:p>
                <a:pPr algn="ctr"/>
                <a:r>
                  <a:rPr lang="en-US" sz="1300" dirty="0"/>
                  <a:t>Servlets are not part of standard SDK, they are part of j2ee</a:t>
                </a:r>
              </a:p>
            </p:txBody>
          </p:sp>
          <p:sp>
            <p:nvSpPr>
              <p:cNvPr id="281607" name="AutoShape 8"/>
              <p:cNvSpPr>
                <a:spLocks noChangeArrowheads="1"/>
              </p:cNvSpPr>
              <p:nvPr/>
            </p:nvSpPr>
            <p:spPr bwMode="auto">
              <a:xfrm>
                <a:off x="6920707" y="2119008"/>
                <a:ext cx="1981200" cy="533400"/>
              </a:xfrm>
              <a:prstGeom prst="wedgeRoundRectCallout">
                <a:avLst>
                  <a:gd name="adj1" fmla="val -87421"/>
                  <a:gd name="adj2" fmla="val 44347"/>
                  <a:gd name="adj3" fmla="val 16667"/>
                </a:avLst>
              </a:prstGeom>
              <a:solidFill>
                <a:srgbClr val="FFEEA7"/>
              </a:solidFill>
              <a:ln w="28575">
                <a:solidFill>
                  <a:srgbClr val="E5AB09"/>
                </a:solidFill>
                <a:miter lim="800000"/>
                <a:headEnd/>
                <a:tailEnd/>
              </a:ln>
            </p:spPr>
            <p:txBody>
              <a:bodyPr/>
              <a:lstStyle/>
              <a:p>
                <a:pPr algn="ctr"/>
                <a:r>
                  <a:rPr lang="en-US" sz="1300" dirty="0"/>
                  <a:t>Servlets normally extend HttpServlet</a:t>
                </a:r>
              </a:p>
            </p:txBody>
          </p:sp>
          <p:sp>
            <p:nvSpPr>
              <p:cNvPr id="281608" name="AutoShape 9"/>
              <p:cNvSpPr>
                <a:spLocks noChangeArrowheads="1"/>
              </p:cNvSpPr>
              <p:nvPr/>
            </p:nvSpPr>
            <p:spPr bwMode="auto">
              <a:xfrm>
                <a:off x="8252691" y="3229727"/>
                <a:ext cx="1527584" cy="399557"/>
              </a:xfrm>
              <a:prstGeom prst="wedgeRoundRectCallout">
                <a:avLst>
                  <a:gd name="adj1" fmla="val -210648"/>
                  <a:gd name="adj2" fmla="val 27431"/>
                  <a:gd name="adj3" fmla="val 16667"/>
                </a:avLst>
              </a:prstGeom>
              <a:solidFill>
                <a:srgbClr val="FFEEA7"/>
              </a:solidFill>
              <a:ln w="28575">
                <a:solidFill>
                  <a:srgbClr val="E5AB09"/>
                </a:solidFill>
                <a:miter lim="800000"/>
                <a:headEnd/>
                <a:tailEnd/>
              </a:ln>
            </p:spPr>
            <p:txBody>
              <a:bodyPr/>
              <a:lstStyle/>
              <a:p>
                <a:pPr algn="ctr">
                  <a:lnSpc>
                    <a:spcPct val="95000"/>
                  </a:lnSpc>
                </a:pPr>
                <a:r>
                  <a:rPr lang="en-US" sz="1200" dirty="0"/>
                  <a:t>Setting the response type</a:t>
                </a:r>
              </a:p>
            </p:txBody>
          </p:sp>
          <p:sp>
            <p:nvSpPr>
              <p:cNvPr id="281609" name="AutoShape 10"/>
              <p:cNvSpPr>
                <a:spLocks noChangeArrowheads="1"/>
              </p:cNvSpPr>
              <p:nvPr/>
            </p:nvSpPr>
            <p:spPr bwMode="auto">
              <a:xfrm>
                <a:off x="5826380" y="3661036"/>
                <a:ext cx="2888889" cy="418044"/>
              </a:xfrm>
              <a:prstGeom prst="wedgeRoundRectCallout">
                <a:avLst>
                  <a:gd name="adj1" fmla="val -59130"/>
                  <a:gd name="adj2" fmla="val -18454"/>
                  <a:gd name="adj3" fmla="val 16667"/>
                </a:avLst>
              </a:prstGeom>
              <a:solidFill>
                <a:srgbClr val="FFEEA7"/>
              </a:solidFill>
              <a:ln w="28575">
                <a:solidFill>
                  <a:srgbClr val="E5AB09"/>
                </a:solidFill>
                <a:miter lim="800000"/>
                <a:headEnd/>
                <a:tailEnd/>
              </a:ln>
            </p:spPr>
            <p:txBody>
              <a:bodyPr/>
              <a:lstStyle/>
              <a:p>
                <a:pPr algn="ctr"/>
                <a:r>
                  <a:rPr lang="en-US" sz="1300" dirty="0"/>
                  <a:t>Getting PrintWriter object to send response to client</a:t>
                </a:r>
              </a:p>
            </p:txBody>
          </p:sp>
          <p:sp>
            <p:nvSpPr>
              <p:cNvPr id="281610" name="AutoShape 11"/>
              <p:cNvSpPr>
                <a:spLocks noChangeArrowheads="1"/>
              </p:cNvSpPr>
              <p:nvPr/>
            </p:nvSpPr>
            <p:spPr bwMode="auto">
              <a:xfrm>
                <a:off x="8657685" y="4367637"/>
                <a:ext cx="809625" cy="760413"/>
              </a:xfrm>
              <a:prstGeom prst="wedgeRoundRectCallout">
                <a:avLst>
                  <a:gd name="adj1" fmla="val -68236"/>
                  <a:gd name="adj2" fmla="val -19935"/>
                  <a:gd name="adj3" fmla="val 16667"/>
                </a:avLst>
              </a:prstGeom>
              <a:solidFill>
                <a:srgbClr val="FFEEA7"/>
              </a:solidFill>
              <a:ln w="28575">
                <a:solidFill>
                  <a:srgbClr val="E5AB09"/>
                </a:solidFill>
                <a:miter lim="800000"/>
                <a:headEnd/>
                <a:tailEnd/>
              </a:ln>
            </p:spPr>
            <p:txBody>
              <a:bodyPr/>
              <a:lstStyle/>
              <a:p>
                <a:pPr algn="ctr">
                  <a:lnSpc>
                    <a:spcPct val="95000"/>
                  </a:lnSpc>
                </a:pPr>
                <a:r>
                  <a:rPr lang="en-US" sz="1200" dirty="0"/>
                  <a:t>Output to the client</a:t>
                </a:r>
              </a:p>
            </p:txBody>
          </p:sp>
        </p:grpSp>
        <p:sp>
          <p:nvSpPr>
            <p:cNvPr id="281611" name="AutoShape 12"/>
            <p:cNvSpPr>
              <a:spLocks/>
            </p:cNvSpPr>
            <p:nvPr/>
          </p:nvSpPr>
          <p:spPr bwMode="auto">
            <a:xfrm>
              <a:off x="8131910" y="4110832"/>
              <a:ext cx="228600" cy="1447800"/>
            </a:xfrm>
            <a:prstGeom prst="rightBrace">
              <a:avLst>
                <a:gd name="adj1" fmla="val 52778"/>
                <a:gd name="adj2" fmla="val 50000"/>
              </a:avLst>
            </a:prstGeom>
            <a:noFill/>
            <a:ln w="28575">
              <a:solidFill>
                <a:srgbClr val="E27100"/>
              </a:solidFill>
              <a:round/>
              <a:headEnd/>
              <a:tailEnd/>
            </a:ln>
          </p:spPr>
          <p:txBody>
            <a:bodyPr wrap="none" anchor="ctr"/>
            <a:lstStyle/>
            <a:p>
              <a:endParaRPr lang="en-IN"/>
            </a:p>
          </p:txBody>
        </p:sp>
      </p:grpSp>
      <p:sp>
        <p:nvSpPr>
          <p:cNvPr id="281612" name="AutoShape 13"/>
          <p:cNvSpPr>
            <a:spLocks/>
          </p:cNvSpPr>
          <p:nvPr/>
        </p:nvSpPr>
        <p:spPr bwMode="auto">
          <a:xfrm>
            <a:off x="4000500" y="1494970"/>
            <a:ext cx="76200" cy="533400"/>
          </a:xfrm>
          <a:prstGeom prst="rightBrace">
            <a:avLst>
              <a:gd name="adj1" fmla="val 58333"/>
              <a:gd name="adj2" fmla="val 50000"/>
            </a:avLst>
          </a:prstGeom>
          <a:noFill/>
          <a:ln w="28575">
            <a:solidFill>
              <a:srgbClr val="E27100"/>
            </a:solidFill>
            <a:round/>
            <a:headEnd/>
            <a:tailEnd/>
          </a:ln>
        </p:spPr>
        <p:txBody>
          <a:bodyPr wrap="none" anchor="ctr"/>
          <a:lstStyle/>
          <a:p>
            <a:endParaRPr lang="en-IN">
              <a:latin typeface="Candara" pitchFamily="34" charset="0"/>
            </a:endParaRPr>
          </a:p>
        </p:txBody>
      </p:sp>
      <p:sp>
        <p:nvSpPr>
          <p:cNvPr id="16" name="AutoShape 8"/>
          <p:cNvSpPr>
            <a:spLocks noChangeArrowheads="1"/>
          </p:cNvSpPr>
          <p:nvPr/>
        </p:nvSpPr>
        <p:spPr bwMode="auto">
          <a:xfrm>
            <a:off x="7355376" y="1859647"/>
            <a:ext cx="1670637" cy="653516"/>
          </a:xfrm>
          <a:prstGeom prst="wedgeRoundRectCallout">
            <a:avLst>
              <a:gd name="adj1" fmla="val -244525"/>
              <a:gd name="adj2" fmla="val 125980"/>
              <a:gd name="adj3" fmla="val 16667"/>
            </a:avLst>
          </a:prstGeom>
          <a:solidFill>
            <a:srgbClr val="FFEEA7"/>
          </a:solidFill>
          <a:ln w="28575">
            <a:solidFill>
              <a:srgbClr val="E5AB09"/>
            </a:solidFill>
            <a:miter lim="800000"/>
            <a:headEnd/>
            <a:tailEnd/>
          </a:ln>
        </p:spPr>
        <p:txBody>
          <a:bodyPr/>
          <a:lstStyle/>
          <a:p>
            <a:pPr algn="ctr"/>
            <a:r>
              <a:rPr lang="en-US" sz="1300" dirty="0" smtClean="0">
                <a:latin typeface="Candara" pitchFamily="34" charset="0"/>
              </a:rPr>
              <a:t>Use of @WebServlet annotaion</a:t>
            </a:r>
            <a:endParaRPr lang="en-US" sz="1300" dirty="0">
              <a:latin typeface="Candara" pitchFamily="34" charset="0"/>
            </a:endParaRPr>
          </a:p>
        </p:txBody>
      </p:sp>
      <p:sp>
        <p:nvSpPr>
          <p:cNvPr id="2" name="Title 1"/>
          <p:cNvSpPr>
            <a:spLocks noGrp="1"/>
          </p:cNvSpPr>
          <p:nvPr>
            <p:ph type="title"/>
          </p:nvPr>
        </p:nvSpPr>
        <p:spPr/>
        <p:txBody>
          <a:bodyPr/>
          <a:lstStyle/>
          <a:p>
            <a:r>
              <a:rPr lang="en-US" sz="1200" dirty="0"/>
              <a:t>2</a:t>
            </a:r>
            <a:r>
              <a:rPr lang="en-US" sz="1200" dirty="0" smtClean="0"/>
              <a:t>.6</a:t>
            </a:r>
            <a:r>
              <a:rPr lang="en-US" sz="1200" dirty="0" smtClean="0"/>
              <a:t>: </a:t>
            </a:r>
            <a:r>
              <a:rPr lang="en-US" sz="1200" dirty="0"/>
              <a:t>Ease of developing Servlets through Annotations </a:t>
            </a:r>
            <a:r>
              <a:rPr lang="en-US" dirty="0"/>
              <a:t/>
            </a:r>
            <a:br>
              <a:rPr lang="en-US" dirty="0"/>
            </a:br>
            <a:r>
              <a:rPr lang="en-US" sz="2000" dirty="0"/>
              <a:t>Writing First Servlet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Lesson Objectives</a:t>
            </a:r>
          </a:p>
        </p:txBody>
      </p:sp>
      <p:sp>
        <p:nvSpPr>
          <p:cNvPr id="6" name="Content Placeholder 5"/>
          <p:cNvSpPr>
            <a:spLocks noGrp="1"/>
          </p:cNvSpPr>
          <p:nvPr>
            <p:ph idx="1"/>
          </p:nvPr>
        </p:nvSpPr>
        <p:spPr/>
        <p:txBody>
          <a:bodyPr/>
          <a:lstStyle/>
          <a:p>
            <a:r>
              <a:rPr lang="en-US" sz="1800" dirty="0"/>
              <a:t>In this lesson, we will learn</a:t>
            </a:r>
            <a:r>
              <a:rPr lang="en-US" sz="1800" dirty="0" smtClean="0"/>
              <a:t>:</a:t>
            </a:r>
          </a:p>
          <a:p>
            <a:endParaRPr lang="en-US" sz="1800" dirty="0"/>
          </a:p>
          <a:p>
            <a:pPr lvl="1"/>
            <a:r>
              <a:rPr lang="en-US" sz="1600" dirty="0"/>
              <a:t>Introduction to Servlet</a:t>
            </a:r>
          </a:p>
          <a:p>
            <a:pPr lvl="1"/>
            <a:r>
              <a:rPr lang="en-US" sz="1600" dirty="0"/>
              <a:t>Role of Servlets in Web application design</a:t>
            </a:r>
          </a:p>
          <a:p>
            <a:pPr lvl="1"/>
            <a:r>
              <a:rPr lang="en-US" sz="1600" dirty="0"/>
              <a:t>Advantages of Servlets</a:t>
            </a:r>
          </a:p>
          <a:p>
            <a:pPr lvl="1"/>
            <a:r>
              <a:rPr lang="en-US" sz="1600" dirty="0" smtClean="0"/>
              <a:t>Basic </a:t>
            </a:r>
            <a:r>
              <a:rPr lang="en-US" sz="1600" dirty="0"/>
              <a:t>Servlet Architecture : Servlet Container	</a:t>
            </a:r>
          </a:p>
          <a:p>
            <a:pPr lvl="1"/>
            <a:r>
              <a:rPr lang="en-US" sz="1600" dirty="0"/>
              <a:t>Servlet Lifecycle</a:t>
            </a:r>
          </a:p>
          <a:p>
            <a:pPr lvl="1"/>
            <a:r>
              <a:rPr lang="en-US" sz="1600" dirty="0"/>
              <a:t>Ease of Developing Servlets through </a:t>
            </a:r>
            <a:r>
              <a:rPr lang="en-US" sz="1600" dirty="0" smtClean="0"/>
              <a:t>Annotations</a:t>
            </a:r>
            <a:endParaRPr lang="en-US" sz="1600" dirty="0"/>
          </a:p>
          <a:p>
            <a:pPr lvl="1"/>
            <a:r>
              <a:rPr lang="en-US" sz="1600" dirty="0"/>
              <a:t>Retrieving </a:t>
            </a:r>
            <a:r>
              <a:rPr lang="en-US" sz="1600" dirty="0" smtClean="0"/>
              <a:t>Information from HTML Page</a:t>
            </a:r>
            <a:endParaRPr lang="en-US" sz="1600" dirty="0"/>
          </a:p>
          <a:p>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sz="1200" dirty="0" smtClean="0"/>
              <a:t>2.7</a:t>
            </a:r>
            <a:r>
              <a:rPr lang="fr-FR" sz="1200" dirty="0" smtClean="0"/>
              <a:t>: </a:t>
            </a:r>
            <a:r>
              <a:rPr lang="fr-FR" sz="1200" dirty="0"/>
              <a:t>Servlet Configuration</a:t>
            </a:r>
            <a:r>
              <a:rPr lang="fr-FR" dirty="0"/>
              <a:t/>
            </a:r>
            <a:br>
              <a:rPr lang="fr-FR" dirty="0"/>
            </a:br>
            <a:r>
              <a:rPr lang="fr-FR" dirty="0" err="1"/>
              <a:t>ServletContext</a:t>
            </a:r>
            <a:r>
              <a:rPr lang="fr-FR" dirty="0"/>
              <a:t>  / </a:t>
            </a:r>
            <a:r>
              <a:rPr lang="fr-FR" dirty="0" err="1"/>
              <a:t>ServletConfig</a:t>
            </a:r>
            <a:r>
              <a:rPr lang="fr-FR" dirty="0"/>
              <a:t> Interfaces</a:t>
            </a:r>
            <a:endParaRPr lang="en-US" dirty="0"/>
          </a:p>
        </p:txBody>
      </p:sp>
      <p:pic>
        <p:nvPicPr>
          <p:cNvPr id="1026" name="Picture 2" descr="D:\Yukti Data\Yukti\JavaIgate\Advanced Java-Module 3\servletcontext.jp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4812" y="1269780"/>
            <a:ext cx="7428548" cy="26927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Yukti Data\Yukti\JavaIgate\Advanced Java-Module 3\servletcontext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0367" y="3946465"/>
            <a:ext cx="6434183" cy="2307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457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sz="1200" dirty="0" smtClean="0"/>
              <a:t>2.7</a:t>
            </a:r>
            <a:r>
              <a:rPr lang="fr-FR" sz="1200" dirty="0" smtClean="0"/>
              <a:t>: </a:t>
            </a:r>
            <a:r>
              <a:rPr lang="fr-FR" sz="1200" dirty="0"/>
              <a:t>Servlet Configuration </a:t>
            </a:r>
            <a:r>
              <a:rPr lang="fr-FR" dirty="0"/>
              <a:t/>
            </a:r>
            <a:br>
              <a:rPr lang="fr-FR" dirty="0"/>
            </a:br>
            <a:r>
              <a:rPr lang="fr-FR" dirty="0"/>
              <a:t>Servlet </a:t>
            </a:r>
            <a:r>
              <a:rPr lang="fr-FR" dirty="0" err="1"/>
              <a:t>Context</a:t>
            </a:r>
            <a:r>
              <a:rPr lang="fr-FR" dirty="0"/>
              <a:t> </a:t>
            </a:r>
            <a:r>
              <a:rPr lang="fr-FR" dirty="0" err="1"/>
              <a:t>Listener</a:t>
            </a:r>
            <a:endParaRPr lang="en-US" dirty="0"/>
          </a:p>
        </p:txBody>
      </p:sp>
      <p:sp>
        <p:nvSpPr>
          <p:cNvPr id="3" name="Content Placeholder 2"/>
          <p:cNvSpPr>
            <a:spLocks noGrp="1"/>
          </p:cNvSpPr>
          <p:nvPr>
            <p:ph idx="1"/>
          </p:nvPr>
        </p:nvSpPr>
        <p:spPr/>
        <p:txBody>
          <a:bodyPr>
            <a:normAutofit/>
          </a:bodyPr>
          <a:lstStyle/>
          <a:p>
            <a:r>
              <a:rPr lang="en-US" sz="1800" b="0" dirty="0"/>
              <a:t>Implementations of this interface receive notifications about changes to the servlet context of the web application they are part of. To receive notification events, the implementation class must be </a:t>
            </a:r>
            <a:r>
              <a:rPr lang="en-US" sz="1800" b="0" dirty="0" smtClean="0"/>
              <a:t>annotated with @</a:t>
            </a:r>
            <a:r>
              <a:rPr lang="en-US" sz="1800" b="0" dirty="0" err="1" smtClean="0"/>
              <a:t>WebListener</a:t>
            </a:r>
            <a:r>
              <a:rPr lang="en-US" sz="1800" b="0" dirty="0" smtClean="0"/>
              <a:t> annotation</a:t>
            </a:r>
          </a:p>
          <a:p>
            <a:endParaRPr lang="en-US" sz="1800" b="0" dirty="0" smtClean="0"/>
          </a:p>
          <a:p>
            <a:r>
              <a:rPr lang="en-US" sz="1800" b="0" dirty="0" smtClean="0"/>
              <a:t>Servlet Context Listener will be used to set the context parameters that would be shared by the entire web application</a:t>
            </a:r>
          </a:p>
          <a:p>
            <a:endParaRPr lang="en-US" sz="1800" dirty="0"/>
          </a:p>
          <a:p>
            <a:endParaRPr lang="en-US" sz="1800" b="0" dirty="0" smtClean="0"/>
          </a:p>
          <a:p>
            <a:r>
              <a:rPr lang="en-US" sz="1800" b="0" dirty="0" smtClean="0"/>
              <a:t>As Servlet  Context is created when application is deployed the listener will execute the lifecycle methods that is contextCreated(</a:t>
            </a:r>
            <a:r>
              <a:rPr lang="en-US" sz="1800" b="0" dirty="0"/>
              <a:t>ServletContextEvent</a:t>
            </a:r>
            <a:r>
              <a:rPr lang="en-US" sz="1800" b="0" dirty="0" smtClean="0"/>
              <a:t>) and contextDestroyed(</a:t>
            </a:r>
            <a:r>
              <a:rPr lang="en-US" sz="1800" b="0" dirty="0"/>
              <a:t>ServletContextEvent</a:t>
            </a:r>
            <a:r>
              <a:rPr lang="en-US" sz="1800" b="0" dirty="0" smtClean="0"/>
              <a:t>) in background</a:t>
            </a:r>
          </a:p>
          <a:p>
            <a:r>
              <a:rPr lang="en-US" sz="1800" b="0" dirty="0" smtClean="0"/>
              <a:t>ServletContext object could be obtained via the ServletContextEvent object and then the contextual parameters can be set inside the ServletContext object.</a:t>
            </a:r>
          </a:p>
        </p:txBody>
      </p:sp>
    </p:spTree>
    <p:extLst>
      <p:ext uri="{BB962C8B-B14F-4D97-AF65-F5344CB8AC3E}">
        <p14:creationId xmlns:p14="http://schemas.microsoft.com/office/powerpoint/2010/main" val="2292334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2.7</a:t>
            </a:r>
            <a:r>
              <a:rPr lang="en-US" sz="1200" dirty="0" smtClean="0"/>
              <a:t>: </a:t>
            </a:r>
            <a:r>
              <a:rPr lang="en-US" sz="1200" dirty="0"/>
              <a:t>Servlet Configuration and Accessing Initial Parameters via  Annotations </a:t>
            </a:r>
            <a:r>
              <a:rPr lang="en-US" dirty="0"/>
              <a:t/>
            </a:r>
            <a:br>
              <a:rPr lang="en-US" dirty="0"/>
            </a:br>
            <a:r>
              <a:rPr lang="en-US" sz="2000" dirty="0"/>
              <a:t>Initializing Servlets: </a:t>
            </a:r>
            <a:r>
              <a:rPr lang="en-US" sz="2000" dirty="0" err="1"/>
              <a:t>Init</a:t>
            </a:r>
            <a:r>
              <a:rPr lang="en-US" sz="2000" dirty="0"/>
              <a:t> Parameters / Context Parameters</a:t>
            </a:r>
          </a:p>
        </p:txBody>
      </p:sp>
      <p:sp>
        <p:nvSpPr>
          <p:cNvPr id="6" name="Content Placeholder 5"/>
          <p:cNvSpPr>
            <a:spLocks noGrp="1"/>
          </p:cNvSpPr>
          <p:nvPr>
            <p:ph idx="1"/>
          </p:nvPr>
        </p:nvSpPr>
        <p:spPr/>
        <p:txBody>
          <a:bodyPr/>
          <a:lstStyle/>
          <a:p>
            <a:r>
              <a:rPr lang="en-US" sz="1800" dirty="0"/>
              <a:t>When Servlets’  first lifecycle method – </a:t>
            </a:r>
            <a:r>
              <a:rPr lang="en-US" sz="1800" dirty="0" err="1"/>
              <a:t>init</a:t>
            </a:r>
            <a:r>
              <a:rPr lang="en-US" sz="1800" dirty="0"/>
              <a:t>() is invoked by the container, two objects are handed over to </a:t>
            </a:r>
            <a:r>
              <a:rPr lang="en-US" sz="1800" dirty="0" smtClean="0"/>
              <a:t>servlet</a:t>
            </a:r>
          </a:p>
          <a:p>
            <a:endParaRPr lang="en-US" sz="1800" dirty="0"/>
          </a:p>
          <a:p>
            <a:r>
              <a:rPr lang="en-US" sz="1600" dirty="0"/>
              <a:t>ServletConfig</a:t>
            </a:r>
          </a:p>
          <a:p>
            <a:pPr lvl="1"/>
            <a:r>
              <a:rPr lang="en-US" sz="1400" dirty="0"/>
              <a:t>To pass certain configuration information  to servlet</a:t>
            </a:r>
          </a:p>
          <a:p>
            <a:pPr lvl="1"/>
            <a:r>
              <a:rPr lang="en-US" sz="1400" dirty="0"/>
              <a:t>ServletConfig is per servlet and cannot be shared between servlets</a:t>
            </a:r>
          </a:p>
          <a:p>
            <a:pPr lvl="1"/>
            <a:r>
              <a:rPr lang="en-US" sz="1400" dirty="0"/>
              <a:t>ServletConfig is available from </a:t>
            </a:r>
            <a:r>
              <a:rPr lang="en-US" sz="1400" dirty="0" err="1"/>
              <a:t>init</a:t>
            </a:r>
            <a:r>
              <a:rPr lang="en-US" sz="1400" dirty="0"/>
              <a:t>() method onwards. It is also available in service() method.</a:t>
            </a:r>
          </a:p>
          <a:p>
            <a:pPr lvl="1"/>
            <a:r>
              <a:rPr lang="en-US" sz="1400" dirty="0"/>
              <a:t>ServletConfig object could be obtained via: </a:t>
            </a:r>
            <a:r>
              <a:rPr lang="en-US" sz="1400" dirty="0" err="1"/>
              <a:t>getServletConfig</a:t>
            </a:r>
            <a:r>
              <a:rPr lang="en-US" sz="1400" dirty="0"/>
              <a:t>()  method, which is inherited from </a:t>
            </a:r>
            <a:r>
              <a:rPr lang="en-US" sz="1400" dirty="0" err="1"/>
              <a:t>GenericServlet</a:t>
            </a:r>
            <a:r>
              <a:rPr lang="en-US" sz="1400" dirty="0"/>
              <a:t> class</a:t>
            </a:r>
          </a:p>
          <a:p>
            <a:pPr lvl="1"/>
            <a:r>
              <a:rPr lang="en-US" sz="1400" dirty="0"/>
              <a:t>Demo: </a:t>
            </a:r>
            <a:r>
              <a:rPr lang="en-US" sz="1400" dirty="0" smtClean="0"/>
              <a:t>ServletConfiguration.java</a:t>
            </a:r>
            <a:endParaRPr lang="en-US" sz="1400" dirty="0"/>
          </a:p>
        </p:txBody>
      </p:sp>
    </p:spTree>
    <p:extLst>
      <p:ext uri="{BB962C8B-B14F-4D97-AF65-F5344CB8AC3E}">
        <p14:creationId xmlns:p14="http://schemas.microsoft.com/office/powerpoint/2010/main" val="1609842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2</a:t>
            </a:r>
            <a:r>
              <a:rPr lang="en-US" sz="1200" dirty="0" smtClean="0"/>
              <a:t>.7</a:t>
            </a:r>
            <a:r>
              <a:rPr lang="en-US" sz="1200" dirty="0" smtClean="0"/>
              <a:t>: </a:t>
            </a:r>
            <a:r>
              <a:rPr lang="en-US" sz="1200" dirty="0"/>
              <a:t>Retrieving </a:t>
            </a:r>
            <a:r>
              <a:rPr lang="en-US" sz="1200" dirty="0" smtClean="0"/>
              <a:t>information from HTML Page</a:t>
            </a:r>
            <a:r>
              <a:rPr lang="en-US" dirty="0"/>
              <a:t/>
            </a:r>
            <a:br>
              <a:rPr lang="en-US" dirty="0"/>
            </a:br>
            <a:r>
              <a:rPr lang="en-US" sz="2000" dirty="0"/>
              <a:t>Retrieving Information</a:t>
            </a:r>
          </a:p>
        </p:txBody>
      </p:sp>
      <p:sp>
        <p:nvSpPr>
          <p:cNvPr id="3" name="Content Placeholder 2"/>
          <p:cNvSpPr>
            <a:spLocks noGrp="1"/>
          </p:cNvSpPr>
          <p:nvPr>
            <p:ph idx="1"/>
          </p:nvPr>
        </p:nvSpPr>
        <p:spPr>
          <a:xfrm>
            <a:off x="298516" y="1494766"/>
            <a:ext cx="8599824" cy="4643751"/>
          </a:xfrm>
        </p:spPr>
        <p:txBody>
          <a:bodyPr/>
          <a:lstStyle/>
          <a:p>
            <a:r>
              <a:rPr lang="en-US" sz="1800" dirty="0"/>
              <a:t>Many a times, information  about the environment in which a web application is running needs to known. </a:t>
            </a:r>
            <a:endParaRPr lang="en-US" sz="1800" dirty="0" smtClean="0"/>
          </a:p>
          <a:p>
            <a:pPr marL="0" indent="0">
              <a:buNone/>
            </a:pPr>
            <a:endParaRPr lang="en-US" sz="1800" dirty="0"/>
          </a:p>
          <a:p>
            <a:r>
              <a:rPr lang="en-US" sz="1800" dirty="0"/>
              <a:t>Sometimes information about the server that is executing servlets or which client is sending the request needs to be known. </a:t>
            </a:r>
            <a:endParaRPr lang="en-US" sz="1800" dirty="0" smtClean="0"/>
          </a:p>
          <a:p>
            <a:pPr marL="0" indent="0">
              <a:buNone/>
            </a:pPr>
            <a:endParaRPr lang="en-US" sz="1800" dirty="0"/>
          </a:p>
          <a:p>
            <a:r>
              <a:rPr lang="en-US" sz="1800" dirty="0"/>
              <a:t>Sometimes information regarding the requests that the application is handling is required to be </a:t>
            </a:r>
            <a:r>
              <a:rPr lang="en-US" sz="1800" dirty="0" smtClean="0"/>
              <a:t>known</a:t>
            </a:r>
          </a:p>
          <a:p>
            <a:pPr marL="0" indent="0">
              <a:buNone/>
            </a:pPr>
            <a:endParaRPr lang="en-US" sz="1800" dirty="0"/>
          </a:p>
          <a:p>
            <a:r>
              <a:rPr lang="en-US" sz="1800" dirty="0"/>
              <a:t>We shall now see a number of methods that provide this information to servlets</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2</a:t>
            </a:r>
            <a:r>
              <a:rPr lang="en-US" sz="1200" dirty="0" smtClean="0"/>
              <a:t>.7</a:t>
            </a:r>
            <a:r>
              <a:rPr lang="en-US" sz="1200" dirty="0" smtClean="0"/>
              <a:t>: </a:t>
            </a:r>
            <a:r>
              <a:rPr lang="en-US" sz="1200" dirty="0"/>
              <a:t>Retrieving </a:t>
            </a:r>
            <a:r>
              <a:rPr lang="en-US" sz="1200" dirty="0" smtClean="0"/>
              <a:t>information from HTML Page</a:t>
            </a:r>
            <a:r>
              <a:rPr lang="en-US" dirty="0"/>
              <a:t/>
            </a:r>
            <a:br>
              <a:rPr lang="en-US" dirty="0"/>
            </a:br>
            <a:r>
              <a:rPr lang="en-US" sz="2000" dirty="0"/>
              <a:t>Getting Information about the Server</a:t>
            </a:r>
          </a:p>
        </p:txBody>
      </p:sp>
      <p:sp>
        <p:nvSpPr>
          <p:cNvPr id="3" name="Content Placeholder 2"/>
          <p:cNvSpPr>
            <a:spLocks noGrp="1"/>
          </p:cNvSpPr>
          <p:nvPr>
            <p:ph idx="1"/>
          </p:nvPr>
        </p:nvSpPr>
        <p:spPr/>
        <p:txBody>
          <a:bodyPr/>
          <a:lstStyle/>
          <a:p>
            <a:r>
              <a:rPr lang="en-US" sz="1800" dirty="0"/>
              <a:t>There are four methods that a servlet can use to learn about its server: </a:t>
            </a:r>
            <a:endParaRPr lang="en-US" sz="1800" dirty="0" smtClean="0"/>
          </a:p>
          <a:p>
            <a:endParaRPr lang="en-US" sz="1800" dirty="0" smtClean="0"/>
          </a:p>
          <a:p>
            <a:r>
              <a:rPr lang="en-US" sz="1600" dirty="0" smtClean="0"/>
              <a:t>These </a:t>
            </a:r>
            <a:r>
              <a:rPr lang="en-US" sz="1600" dirty="0"/>
              <a:t>are as follows:</a:t>
            </a:r>
          </a:p>
          <a:p>
            <a:pPr lvl="1"/>
            <a:r>
              <a:rPr lang="en-US" sz="1400" dirty="0"/>
              <a:t>public String </a:t>
            </a:r>
            <a:r>
              <a:rPr lang="en-US" sz="1400" dirty="0" err="1"/>
              <a:t>ServletRequest.getServerName</a:t>
            </a:r>
            <a:r>
              <a:rPr lang="en-US" sz="1400" dirty="0"/>
              <a:t>()</a:t>
            </a:r>
          </a:p>
          <a:p>
            <a:pPr lvl="1"/>
            <a:r>
              <a:rPr lang="en-US" sz="1400" dirty="0"/>
              <a:t>public String </a:t>
            </a:r>
            <a:r>
              <a:rPr lang="en-US" sz="1400" dirty="0" err="1"/>
              <a:t>ServletRequest.getServerPort</a:t>
            </a:r>
            <a:r>
              <a:rPr lang="en-US" sz="1400" dirty="0"/>
              <a:t>()</a:t>
            </a:r>
          </a:p>
          <a:p>
            <a:pPr lvl="1"/>
            <a:r>
              <a:rPr lang="en-US" sz="1400" dirty="0"/>
              <a:t>public String </a:t>
            </a:r>
            <a:r>
              <a:rPr lang="en-US" sz="1400" dirty="0" err="1"/>
              <a:t>ServletContext.getServerInfo</a:t>
            </a:r>
            <a:r>
              <a:rPr lang="en-US" sz="1400" dirty="0"/>
              <a:t>()</a:t>
            </a:r>
          </a:p>
          <a:p>
            <a:pPr lvl="1"/>
            <a:r>
              <a:rPr lang="en-US" sz="1400" dirty="0"/>
              <a:t>public String </a:t>
            </a:r>
            <a:r>
              <a:rPr lang="en-US" sz="1400" dirty="0" err="1"/>
              <a:t>ServletRequest.getAttribute</a:t>
            </a:r>
            <a:r>
              <a:rPr lang="en-US" sz="1400" dirty="0"/>
              <a:t>( String name) </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80" y="4124393"/>
            <a:ext cx="7931603" cy="1732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2</a:t>
            </a:r>
            <a:r>
              <a:rPr lang="en-US" sz="1200" dirty="0" smtClean="0"/>
              <a:t>.7</a:t>
            </a:r>
            <a:r>
              <a:rPr lang="en-US" sz="1200" dirty="0" smtClean="0"/>
              <a:t>: </a:t>
            </a:r>
            <a:r>
              <a:rPr lang="en-US" sz="1200" dirty="0"/>
              <a:t>Retrieving information </a:t>
            </a:r>
            <a:r>
              <a:rPr lang="en-US" sz="1200" dirty="0" smtClean="0"/>
              <a:t>from HTML Page</a:t>
            </a:r>
            <a:r>
              <a:rPr lang="en-US" dirty="0"/>
              <a:t/>
            </a:r>
            <a:br>
              <a:rPr lang="en-US" dirty="0"/>
            </a:br>
            <a:r>
              <a:rPr lang="en-US" sz="2000" dirty="0"/>
              <a:t>Getting Info about client m/c and user</a:t>
            </a:r>
          </a:p>
        </p:txBody>
      </p:sp>
      <p:sp>
        <p:nvSpPr>
          <p:cNvPr id="3" name="Content Placeholder 2"/>
          <p:cNvSpPr>
            <a:spLocks noGrp="1"/>
          </p:cNvSpPr>
          <p:nvPr>
            <p:ph idx="1"/>
          </p:nvPr>
        </p:nvSpPr>
        <p:spPr>
          <a:xfrm>
            <a:off x="407698" y="1425939"/>
            <a:ext cx="8736302" cy="4643751"/>
          </a:xfrm>
        </p:spPr>
        <p:txBody>
          <a:bodyPr/>
          <a:lstStyle/>
          <a:p>
            <a:r>
              <a:rPr lang="en-US" sz="1800" dirty="0"/>
              <a:t>Getting Information about client machine</a:t>
            </a:r>
            <a:r>
              <a:rPr lang="en-US" sz="1800" dirty="0" smtClean="0"/>
              <a:t>:</a:t>
            </a:r>
          </a:p>
          <a:p>
            <a:endParaRPr lang="en-US" sz="1800" dirty="0"/>
          </a:p>
          <a:p>
            <a:pPr lvl="1"/>
            <a:r>
              <a:rPr lang="en-US" sz="1600" dirty="0"/>
              <a:t>public String </a:t>
            </a:r>
            <a:r>
              <a:rPr lang="en-US" sz="1600" dirty="0" err="1"/>
              <a:t>ServletRequest.getRemoteAddr</a:t>
            </a:r>
            <a:r>
              <a:rPr lang="en-US" sz="1600" dirty="0"/>
              <a:t>(): It retrieves the IP address of the client machine. </a:t>
            </a:r>
          </a:p>
          <a:p>
            <a:pPr lvl="1"/>
            <a:r>
              <a:rPr lang="en-US" sz="1600" dirty="0"/>
              <a:t>public String </a:t>
            </a:r>
            <a:r>
              <a:rPr lang="en-US" sz="1600" dirty="0" err="1"/>
              <a:t>ServletRequest.getRemoteHost</a:t>
            </a:r>
            <a:r>
              <a:rPr lang="en-US" sz="1600" dirty="0"/>
              <a:t>(): It retrieves the hostname of the client machine</a:t>
            </a:r>
            <a:r>
              <a:rPr lang="en-US" sz="1600" dirty="0" smtClean="0"/>
              <a:t>.</a:t>
            </a:r>
          </a:p>
          <a:p>
            <a:pPr marL="174625" lvl="1" indent="0">
              <a:buNone/>
            </a:pPr>
            <a:endParaRPr lang="en-US" dirty="0"/>
          </a:p>
          <a:p>
            <a:r>
              <a:rPr lang="en-US" sz="1800" dirty="0"/>
              <a:t>Getting Information about User</a:t>
            </a:r>
            <a:r>
              <a:rPr lang="en-US" sz="1800" dirty="0" smtClean="0"/>
              <a:t>:</a:t>
            </a:r>
          </a:p>
          <a:p>
            <a:endParaRPr lang="en-US" sz="1800" dirty="0"/>
          </a:p>
          <a:p>
            <a:pPr lvl="1"/>
            <a:r>
              <a:rPr lang="en-US" sz="1600" dirty="0"/>
              <a:t>public String </a:t>
            </a:r>
            <a:r>
              <a:rPr lang="en-US" sz="1600" dirty="0" err="1"/>
              <a:t>HttpServletRequest.getRemoteUser</a:t>
            </a:r>
            <a:r>
              <a:rPr lang="en-US" sz="1600" dirty="0"/>
              <a:t>(): It returns the login of the user, if the user has been authenticated, or null if not.</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a:t>
            </a:r>
            <a:r>
              <a:rPr lang="en-US" sz="2200" dirty="0">
                <a:solidFill>
                  <a:srgbClr val="0070C0"/>
                </a:solidFill>
                <a:latin typeface="+mj-lt"/>
                <a:ea typeface="ＭＳ Ｐゴシック" pitchFamily="34" charset="-128"/>
              </a:rPr>
              <a:t>Introduction to Servlets </a:t>
            </a:r>
            <a:r>
              <a:rPr lang="en-US" sz="2200" dirty="0" smtClean="0">
                <a:solidFill>
                  <a:srgbClr val="0070C0"/>
                </a:solidFill>
                <a:latin typeface="+mj-lt"/>
                <a:ea typeface="ＭＳ Ｐゴシック" pitchFamily="34" charset="-128"/>
              </a:rPr>
              <a:t>API and </a:t>
            </a:r>
            <a:r>
              <a:rPr lang="en-US" sz="2200" dirty="0">
                <a:solidFill>
                  <a:srgbClr val="0070C0"/>
                </a:solidFill>
                <a:latin typeface="+mj-lt"/>
                <a:ea typeface="ＭＳ Ｐゴシック" pitchFamily="34" charset="-128"/>
              </a:rPr>
              <a:t>Ease of Development </a:t>
            </a:r>
            <a:r>
              <a:rPr lang="en-US" sz="2200" dirty="0" smtClean="0">
                <a:solidFill>
                  <a:srgbClr val="0070C0"/>
                </a:solidFill>
                <a:latin typeface="+mj-lt"/>
                <a:ea typeface="ＭＳ Ｐゴシック" pitchFamily="34" charset="-128"/>
              </a:rPr>
              <a:t>through Annotations</a:t>
            </a:r>
            <a:endParaRPr lang="en-US" sz="2200" dirty="0">
              <a:solidFill>
                <a:srgbClr val="0070C0"/>
              </a:solidFill>
              <a:latin typeface="+mj-lt"/>
              <a:ea typeface="ＭＳ Ｐゴシック" pitchFamily="34" charset="-128"/>
            </a:endParaRPr>
          </a:p>
        </p:txBody>
      </p:sp>
      <p:sp>
        <p:nvSpPr>
          <p:cNvPr id="5" name="Content Placeholder 4"/>
          <p:cNvSpPr>
            <a:spLocks noGrp="1"/>
          </p:cNvSpPr>
          <p:nvPr>
            <p:ph idx="1"/>
          </p:nvPr>
        </p:nvSpPr>
        <p:spPr/>
        <p:txBody>
          <a:bodyPr>
            <a:normAutofit/>
          </a:bodyPr>
          <a:lstStyle/>
          <a:p>
            <a:r>
              <a:rPr lang="en-US" sz="1600" dirty="0"/>
              <a:t>Lab 1</a:t>
            </a:r>
            <a:r>
              <a:rPr lang="en-US" sz="1600" dirty="0" smtClean="0"/>
              <a:t>.1</a:t>
            </a:r>
            <a:endParaRPr lang="en-US" sz="1600" dirty="0"/>
          </a:p>
        </p:txBody>
      </p:sp>
    </p:spTree>
    <p:extLst>
      <p:ext uri="{BB962C8B-B14F-4D97-AF65-F5344CB8AC3E}">
        <p14:creationId xmlns:p14="http://schemas.microsoft.com/office/powerpoint/2010/main" val="690932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Summary</a:t>
            </a:r>
          </a:p>
        </p:txBody>
      </p:sp>
      <p:sp>
        <p:nvSpPr>
          <p:cNvPr id="302084" name="Rectangle 12"/>
          <p:cNvSpPr>
            <a:spLocks noGrp="1" noChangeArrowheads="1"/>
          </p:cNvSpPr>
          <p:nvPr>
            <p:ph idx="1"/>
          </p:nvPr>
        </p:nvSpPr>
        <p:spPr/>
        <p:txBody>
          <a:bodyPr lIns="90488" tIns="44450" rIns="90488" bIns="44450"/>
          <a:lstStyle/>
          <a:p>
            <a:pPr marL="347663" indent="-347663"/>
            <a:r>
              <a:rPr lang="en-US" sz="1800" dirty="0" smtClean="0"/>
              <a:t>In this lesson, we have learnt:</a:t>
            </a:r>
          </a:p>
          <a:p>
            <a:pPr marL="741363" lvl="1" indent="-284163"/>
            <a:r>
              <a:rPr lang="en-US" sz="1600" dirty="0"/>
              <a:t>Role of Servlets in web application design</a:t>
            </a:r>
          </a:p>
          <a:p>
            <a:pPr marL="741363" lvl="1" indent="-284163"/>
            <a:r>
              <a:rPr lang="en-US" sz="1600" dirty="0"/>
              <a:t>Basic Servlet Architecture	</a:t>
            </a:r>
            <a:endParaRPr lang="en-US" sz="1600" dirty="0" smtClean="0"/>
          </a:p>
          <a:p>
            <a:pPr marL="741363" lvl="1" indent="-284163"/>
            <a:r>
              <a:rPr lang="en-US" sz="1600" dirty="0" smtClean="0"/>
              <a:t>Servlet </a:t>
            </a:r>
            <a:r>
              <a:rPr lang="en-US" sz="1600" dirty="0"/>
              <a:t>Lifecycle	</a:t>
            </a:r>
          </a:p>
          <a:p>
            <a:pPr marL="741363" lvl="1" indent="-284163"/>
            <a:r>
              <a:rPr lang="en-US" sz="1600" dirty="0"/>
              <a:t>Elements of a Web Application	</a:t>
            </a:r>
          </a:p>
          <a:p>
            <a:pPr marL="741363" lvl="1" indent="-284163"/>
            <a:r>
              <a:rPr lang="en-US" sz="1600" dirty="0"/>
              <a:t>Developing Servlets</a:t>
            </a:r>
          </a:p>
          <a:p>
            <a:pPr marL="741363" lvl="1" indent="-284163"/>
            <a:r>
              <a:rPr lang="en-US" sz="1600" dirty="0"/>
              <a:t>Initializing Servlets	</a:t>
            </a:r>
          </a:p>
          <a:p>
            <a:pPr marL="741363" lvl="1" indent="-284163"/>
            <a:r>
              <a:rPr lang="en-US" sz="1600" dirty="0"/>
              <a:t>Getting Information about the Server, Client and User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Review Questions</a:t>
            </a:r>
          </a:p>
        </p:txBody>
      </p:sp>
      <p:sp>
        <p:nvSpPr>
          <p:cNvPr id="4" name="Content Placeholder 3"/>
          <p:cNvSpPr>
            <a:spLocks noGrp="1"/>
          </p:cNvSpPr>
          <p:nvPr>
            <p:ph idx="1"/>
          </p:nvPr>
        </p:nvSpPr>
        <p:spPr>
          <a:xfrm>
            <a:off x="298516" y="1376516"/>
            <a:ext cx="6887389" cy="4762001"/>
          </a:xfrm>
        </p:spPr>
        <p:txBody>
          <a:bodyPr/>
          <a:lstStyle/>
          <a:p>
            <a:endParaRPr lang="en-US" sz="1800" dirty="0" smtClean="0"/>
          </a:p>
          <a:p>
            <a:r>
              <a:rPr lang="en-US" sz="1800" dirty="0" smtClean="0"/>
              <a:t>Question </a:t>
            </a:r>
            <a:r>
              <a:rPr lang="en-US" sz="1800" dirty="0"/>
              <a:t>1: Which Method in a </a:t>
            </a:r>
            <a:r>
              <a:rPr lang="en-US" sz="1800" dirty="0" err="1"/>
              <a:t>HttpServlet</a:t>
            </a:r>
            <a:r>
              <a:rPr lang="en-US" sz="1800" dirty="0"/>
              <a:t> is not recommended to be overridden?   </a:t>
            </a:r>
            <a:endParaRPr lang="en-US" sz="1800" dirty="0" smtClean="0"/>
          </a:p>
          <a:p>
            <a:endParaRPr lang="en-US" sz="1800" dirty="0"/>
          </a:p>
          <a:p>
            <a:pPr lvl="1"/>
            <a:r>
              <a:rPr lang="en-US" sz="1600" dirty="0"/>
              <a:t>Option 1: </a:t>
            </a:r>
            <a:r>
              <a:rPr lang="en-US" sz="1600" dirty="0" err="1"/>
              <a:t>init</a:t>
            </a:r>
            <a:endParaRPr lang="en-US" sz="1600" dirty="0"/>
          </a:p>
          <a:p>
            <a:pPr lvl="1"/>
            <a:r>
              <a:rPr lang="en-US" sz="1600" dirty="0"/>
              <a:t>Option 2: destroy</a:t>
            </a:r>
          </a:p>
          <a:p>
            <a:pPr lvl="1"/>
            <a:r>
              <a:rPr lang="en-US" sz="1600" dirty="0"/>
              <a:t>Option 3: service</a:t>
            </a:r>
          </a:p>
          <a:p>
            <a:pPr lvl="1"/>
            <a:r>
              <a:rPr lang="en-US" sz="1600" dirty="0"/>
              <a:t>Option 4: </a:t>
            </a:r>
            <a:r>
              <a:rPr lang="en-US" sz="1600" dirty="0" err="1"/>
              <a:t>doGet</a:t>
            </a:r>
            <a:endParaRPr lang="en-US" sz="1600" dirty="0"/>
          </a:p>
          <a:p>
            <a:pPr lvl="1"/>
            <a:r>
              <a:rPr lang="en-US" sz="1600" dirty="0"/>
              <a:t>Option 5: </a:t>
            </a:r>
            <a:r>
              <a:rPr lang="en-US" sz="1600" dirty="0" err="1" smtClean="0"/>
              <a:t>doPost</a:t>
            </a:r>
            <a:endParaRPr lang="en-US" sz="1600" dirty="0" smtClean="0"/>
          </a:p>
          <a:p>
            <a:pPr marL="174625" lvl="1" indent="0">
              <a:buNone/>
            </a:pPr>
            <a:endParaRPr lang="en-US" dirty="0"/>
          </a:p>
          <a:p>
            <a:r>
              <a:rPr lang="en-US" sz="1800" dirty="0" smtClean="0"/>
              <a:t>Question 2: What is the superclass of </a:t>
            </a:r>
            <a:r>
              <a:rPr lang="en-US" sz="1800" dirty="0" err="1" smtClean="0"/>
              <a:t>HttpServlet</a:t>
            </a:r>
            <a:r>
              <a:rPr lang="en-US" sz="1800" dirty="0" smtClean="0"/>
              <a:t>?</a:t>
            </a:r>
          </a:p>
          <a:p>
            <a:r>
              <a:rPr lang="en-US" sz="1800" dirty="0" smtClean="0"/>
              <a:t> </a:t>
            </a:r>
          </a:p>
          <a:p>
            <a:pPr lvl="1"/>
            <a:r>
              <a:rPr lang="en-US" sz="1600" dirty="0" smtClean="0"/>
              <a:t>Option 1: </a:t>
            </a:r>
            <a:r>
              <a:rPr lang="en-US" sz="1600" dirty="0" err="1" smtClean="0"/>
              <a:t>GenericServlet</a:t>
            </a:r>
            <a:endParaRPr lang="en-US" sz="1600" dirty="0" smtClean="0"/>
          </a:p>
          <a:p>
            <a:pPr lvl="1"/>
            <a:r>
              <a:rPr lang="en-US" sz="1600" dirty="0" smtClean="0"/>
              <a:t>Option </a:t>
            </a:r>
            <a:r>
              <a:rPr lang="en-US" sz="1600" dirty="0"/>
              <a:t>2: Servlet</a:t>
            </a:r>
          </a:p>
          <a:p>
            <a:pPr lvl="1"/>
            <a:r>
              <a:rPr lang="en-US" sz="1600" dirty="0"/>
              <a:t>Option 3: </a:t>
            </a:r>
            <a:r>
              <a:rPr lang="en-US" sz="1600" dirty="0" err="1"/>
              <a:t>SuperHttpServlet</a:t>
            </a:r>
            <a:endParaRPr lang="en-US" sz="1600" dirty="0"/>
          </a:p>
          <a:p>
            <a:endParaRPr lang="en-US" dirty="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Review Questions</a:t>
            </a:r>
          </a:p>
        </p:txBody>
      </p:sp>
      <p:sp>
        <p:nvSpPr>
          <p:cNvPr id="4" name="Content Placeholder 3"/>
          <p:cNvSpPr>
            <a:spLocks noGrp="1"/>
          </p:cNvSpPr>
          <p:nvPr>
            <p:ph idx="1"/>
          </p:nvPr>
        </p:nvSpPr>
        <p:spPr/>
        <p:txBody>
          <a:bodyPr/>
          <a:lstStyle/>
          <a:p>
            <a:r>
              <a:rPr lang="en-US" sz="1800" dirty="0"/>
              <a:t>Question 3: Servlets are:  </a:t>
            </a:r>
            <a:endParaRPr lang="en-US" sz="1800" dirty="0" smtClean="0"/>
          </a:p>
          <a:p>
            <a:r>
              <a:rPr lang="en-US" sz="1800" dirty="0" smtClean="0"/>
              <a:t> </a:t>
            </a:r>
            <a:endParaRPr lang="en-US" sz="1800" dirty="0"/>
          </a:p>
          <a:p>
            <a:pPr lvl="1"/>
            <a:r>
              <a:rPr lang="en-US" sz="1600" dirty="0"/>
              <a:t>Option 1: Server-side components</a:t>
            </a:r>
          </a:p>
          <a:p>
            <a:pPr lvl="1"/>
            <a:r>
              <a:rPr lang="en-US" sz="1600" dirty="0"/>
              <a:t>Option 2: Client-side components</a:t>
            </a:r>
          </a:p>
          <a:p>
            <a:pPr lvl="1"/>
            <a:r>
              <a:rPr lang="en-US" sz="1600" dirty="0"/>
              <a:t>Option 3: Neither Client-side or Server-side components</a:t>
            </a:r>
          </a:p>
          <a:p>
            <a:pPr lvl="1"/>
            <a:r>
              <a:rPr lang="en-US" sz="1600" dirty="0"/>
              <a:t>Option 4: Data tier components</a:t>
            </a:r>
          </a:p>
          <a:p>
            <a:endParaRPr lang="en-US" dirty="0"/>
          </a:p>
          <a:p>
            <a:r>
              <a:rPr lang="en-US" sz="1800" dirty="0"/>
              <a:t>Question 4: When a servlet receives an HTTP GET Request for the first time, which of these methods will be called? (Assume the servlet is not preloaded)  </a:t>
            </a:r>
            <a:endParaRPr lang="en-US" sz="1800" dirty="0" smtClean="0"/>
          </a:p>
          <a:p>
            <a:r>
              <a:rPr lang="en-US" sz="1800" dirty="0" smtClean="0"/>
              <a:t> </a:t>
            </a:r>
            <a:endParaRPr lang="en-US" sz="1800" dirty="0"/>
          </a:p>
          <a:p>
            <a:pPr lvl="1"/>
            <a:r>
              <a:rPr lang="en-US" sz="1600" dirty="0"/>
              <a:t>Option 1: </a:t>
            </a:r>
            <a:r>
              <a:rPr lang="en-US" sz="1600" dirty="0" err="1"/>
              <a:t>init</a:t>
            </a:r>
            <a:r>
              <a:rPr lang="en-US" sz="1600" dirty="0"/>
              <a:t> </a:t>
            </a:r>
          </a:p>
          <a:p>
            <a:pPr lvl="1"/>
            <a:r>
              <a:rPr lang="en-US" sz="1600" dirty="0"/>
              <a:t>Option 2: </a:t>
            </a:r>
            <a:r>
              <a:rPr lang="en-US" sz="1600" dirty="0" err="1"/>
              <a:t>doPost</a:t>
            </a:r>
            <a:r>
              <a:rPr lang="en-US" sz="1600" dirty="0"/>
              <a:t> </a:t>
            </a:r>
          </a:p>
          <a:p>
            <a:pPr lvl="1"/>
            <a:r>
              <a:rPr lang="en-US" sz="1600" dirty="0"/>
              <a:t>Option 3: </a:t>
            </a:r>
            <a:r>
              <a:rPr lang="en-US" sz="1600" dirty="0" err="1"/>
              <a:t>processRequest</a:t>
            </a:r>
            <a:r>
              <a:rPr lang="en-US" sz="1600" dirty="0"/>
              <a:t> </a:t>
            </a:r>
          </a:p>
          <a:p>
            <a:pPr lvl="1"/>
            <a:r>
              <a:rPr lang="en-US" sz="1600" dirty="0"/>
              <a:t>Option 4: </a:t>
            </a:r>
            <a:r>
              <a:rPr lang="en-US" sz="1600" dirty="0" err="1"/>
              <a:t>doGet</a:t>
            </a:r>
            <a:r>
              <a:rPr lang="en-US" sz="1600" dirty="0"/>
              <a:t> </a:t>
            </a:r>
          </a:p>
          <a:p>
            <a:pPr lvl="1"/>
            <a:r>
              <a:rPr lang="en-US" sz="1600" dirty="0"/>
              <a:t>Option 5: </a:t>
            </a:r>
            <a:r>
              <a:rPr lang="en-US" sz="1600" dirty="0" smtClean="0"/>
              <a:t>service</a:t>
            </a:r>
            <a:endParaRPr lang="en-US" sz="1600" dirty="0"/>
          </a:p>
        </p:txBody>
      </p:sp>
      <p:sp>
        <p:nvSpPr>
          <p:cNvPr id="306185" name="Rectangle 10"/>
          <p:cNvSpPr>
            <a:spLocks noChangeArrowheads="1"/>
          </p:cNvSpPr>
          <p:nvPr/>
        </p:nvSpPr>
        <p:spPr bwMode="auto">
          <a:xfrm>
            <a:off x="444453" y="3924300"/>
            <a:ext cx="6150882" cy="2667000"/>
          </a:xfrm>
          <a:prstGeom prst="rect">
            <a:avLst/>
          </a:prstGeom>
          <a:noFill/>
          <a:ln w="9525">
            <a:noFill/>
            <a:miter lim="800000"/>
            <a:headEnd/>
            <a:tailEnd/>
          </a:ln>
        </p:spPr>
        <p:txBody>
          <a:bodyPr lIns="90488" tIns="44450" rIns="90488" bIns="44450"/>
          <a:lstStyle/>
          <a:p>
            <a:pPr marL="347663" indent="-347663">
              <a:spcBef>
                <a:spcPct val="20000"/>
              </a:spcBef>
              <a:buClr>
                <a:srgbClr val="00B0F0"/>
              </a:buClr>
              <a:buFont typeface="Wingdings" pitchFamily="2" charset="2"/>
              <a:buChar char="Ø"/>
            </a:pPr>
            <a:endParaRPr lang="en-US" sz="1600" dirty="0">
              <a:latin typeface="Candara" panose="020E0502030303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2" name="Title 1"/>
          <p:cNvSpPr>
            <a:spLocks noGrp="1"/>
          </p:cNvSpPr>
          <p:nvPr>
            <p:ph type="title"/>
          </p:nvPr>
        </p:nvSpPr>
        <p:spPr/>
        <p:txBody>
          <a:bodyPr/>
          <a:lstStyle/>
          <a:p>
            <a:r>
              <a:rPr lang="en-US" sz="1200" dirty="0"/>
              <a:t>2</a:t>
            </a:r>
            <a:r>
              <a:rPr lang="en-US" sz="1200" dirty="0" smtClean="0"/>
              <a:t>.1</a:t>
            </a:r>
            <a:r>
              <a:rPr lang="en-US" sz="1200" dirty="0"/>
              <a:t>: Introduction to Servlet	</a:t>
            </a:r>
            <a:br>
              <a:rPr lang="en-US" sz="1200" dirty="0"/>
            </a:br>
            <a:r>
              <a:rPr lang="en-US" sz="2000" dirty="0"/>
              <a:t>What are Servlets?</a:t>
            </a:r>
          </a:p>
        </p:txBody>
      </p:sp>
      <p:sp>
        <p:nvSpPr>
          <p:cNvPr id="5" name="Content Placeholder 4"/>
          <p:cNvSpPr>
            <a:spLocks noGrp="1"/>
          </p:cNvSpPr>
          <p:nvPr>
            <p:ph idx="1"/>
          </p:nvPr>
        </p:nvSpPr>
        <p:spPr/>
        <p:txBody>
          <a:bodyPr>
            <a:normAutofit/>
          </a:bodyPr>
          <a:lstStyle/>
          <a:p>
            <a:r>
              <a:rPr lang="en-US" sz="1800" dirty="0"/>
              <a:t>Servlets are Java programs that extend the functionality of a Web server and capable of generating a dynamic response to a particular request using the HTTP Request / Response paradigm </a:t>
            </a:r>
            <a:endParaRPr lang="en-US" sz="1800" dirty="0" smtClean="0"/>
          </a:p>
          <a:p>
            <a:endParaRPr lang="en-US" sz="1800" dirty="0"/>
          </a:p>
          <a:p>
            <a:r>
              <a:rPr lang="en-US" sz="1800" dirty="0"/>
              <a:t>Servlets are not tied to a specific client-server protocol but they are most commonly used with HTTP and the word “Servlet” is often used in the meaning of “HTTP Servlet</a:t>
            </a:r>
            <a:r>
              <a:rPr lang="en-US" sz="1800" dirty="0" smtClean="0"/>
              <a:t>”</a:t>
            </a:r>
          </a:p>
          <a:p>
            <a:r>
              <a:rPr lang="en-US" sz="1800" dirty="0" smtClean="0"/>
              <a:t> </a:t>
            </a:r>
            <a:endParaRPr lang="en-US" sz="1800" dirty="0"/>
          </a:p>
          <a:p>
            <a:pPr lvl="1"/>
            <a:r>
              <a:rPr lang="en-US" sz="1800" dirty="0"/>
              <a:t>It is available and runs on all major web and application servers</a:t>
            </a:r>
          </a:p>
          <a:p>
            <a:pPr lvl="1"/>
            <a:r>
              <a:rPr lang="en-US" sz="1800" dirty="0"/>
              <a:t>It is platform and server independent</a:t>
            </a:r>
          </a:p>
          <a:p>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Review Questions</a:t>
            </a:r>
          </a:p>
        </p:txBody>
      </p:sp>
      <p:sp>
        <p:nvSpPr>
          <p:cNvPr id="3" name="Content Placeholder 2"/>
          <p:cNvSpPr>
            <a:spLocks noGrp="1"/>
          </p:cNvSpPr>
          <p:nvPr>
            <p:ph idx="1"/>
          </p:nvPr>
        </p:nvSpPr>
        <p:spPr/>
        <p:txBody>
          <a:bodyPr/>
          <a:lstStyle/>
          <a:p>
            <a:r>
              <a:rPr lang="en-US" sz="1800" dirty="0"/>
              <a:t>Question 5: What is the significance of using annotation @</a:t>
            </a:r>
            <a:r>
              <a:rPr lang="en-US" sz="1800" dirty="0" err="1"/>
              <a:t>WebServlet</a:t>
            </a:r>
            <a:r>
              <a:rPr lang="en-US" sz="1800" dirty="0"/>
              <a:t>("/HelloWorld") </a:t>
            </a:r>
            <a:r>
              <a:rPr lang="en-US" sz="1800" dirty="0" smtClean="0"/>
              <a:t>above public </a:t>
            </a:r>
            <a:r>
              <a:rPr lang="en-US" sz="1800" dirty="0"/>
              <a:t>class HelloWorld extends </a:t>
            </a:r>
            <a:r>
              <a:rPr lang="en-US" sz="1800" dirty="0" err="1"/>
              <a:t>HttpServlet</a:t>
            </a:r>
            <a:r>
              <a:rPr lang="en-US" sz="1800" dirty="0"/>
              <a:t> </a:t>
            </a:r>
            <a:r>
              <a:rPr lang="en-US" sz="1800" dirty="0" smtClean="0"/>
              <a:t>{}</a:t>
            </a:r>
          </a:p>
          <a:p>
            <a:endParaRPr lang="en-US" sz="1800" dirty="0"/>
          </a:p>
          <a:p>
            <a:pPr lvl="1"/>
            <a:r>
              <a:rPr lang="en-US" sz="1600" dirty="0"/>
              <a:t>Option 1: Instruct container to create Servlet Hello with URL Pattern “/HelloWorld”</a:t>
            </a:r>
          </a:p>
          <a:p>
            <a:pPr lvl="1"/>
            <a:r>
              <a:rPr lang="en-US" sz="1600" dirty="0"/>
              <a:t>Option 2: Instruct container to create Servlet HelloWorld with URL Pattern “/Hello”</a:t>
            </a:r>
          </a:p>
          <a:p>
            <a:pPr lvl="1"/>
            <a:r>
              <a:rPr lang="en-US" sz="1600" dirty="0"/>
              <a:t>Option 3: Instruct container to create Servlet HelloWorld with URL Pattern “/HelloWorld”</a:t>
            </a:r>
          </a:p>
          <a:p>
            <a:pPr lvl="1"/>
            <a:r>
              <a:rPr lang="en-US" sz="1600" dirty="0"/>
              <a:t>Option 4: No </a:t>
            </a:r>
            <a:r>
              <a:rPr lang="en-US" sz="1600" dirty="0" err="1" smtClean="0"/>
              <a:t>significanc</a:t>
            </a:r>
            <a:endParaRPr lang="en-US" sz="1600" dirty="0" smtClean="0"/>
          </a:p>
          <a:p>
            <a:pPr lvl="1"/>
            <a:endParaRPr lang="en-US" dirty="0"/>
          </a:p>
        </p:txBody>
      </p:sp>
    </p:spTree>
    <p:extLst>
      <p:ext uri="{BB962C8B-B14F-4D97-AF65-F5344CB8AC3E}">
        <p14:creationId xmlns:p14="http://schemas.microsoft.com/office/powerpoint/2010/main" val="2688085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6" name="Title 5"/>
          <p:cNvSpPr>
            <a:spLocks noGrp="1"/>
          </p:cNvSpPr>
          <p:nvPr>
            <p:ph type="title"/>
          </p:nvPr>
        </p:nvSpPr>
        <p:spPr/>
        <p:txBody>
          <a:bodyPr/>
          <a:lstStyle/>
          <a:p>
            <a:r>
              <a:rPr lang="en-US" sz="1200" dirty="0"/>
              <a:t>2</a:t>
            </a:r>
            <a:r>
              <a:rPr lang="en-US" sz="1200" dirty="0" smtClean="0"/>
              <a:t>.2</a:t>
            </a:r>
            <a:r>
              <a:rPr lang="en-US" sz="1200" dirty="0"/>
              <a:t>: Role of Servlets in Web Application Design</a:t>
            </a:r>
            <a:br>
              <a:rPr lang="en-US" sz="1200" dirty="0"/>
            </a:br>
            <a:r>
              <a:rPr lang="en-US" sz="2000" dirty="0"/>
              <a:t>What Can Servlets Do?</a:t>
            </a:r>
          </a:p>
        </p:txBody>
      </p:sp>
      <p:sp>
        <p:nvSpPr>
          <p:cNvPr id="5" name="Content Placeholder 4"/>
          <p:cNvSpPr>
            <a:spLocks noGrp="1"/>
          </p:cNvSpPr>
          <p:nvPr>
            <p:ph idx="1"/>
          </p:nvPr>
        </p:nvSpPr>
        <p:spPr>
          <a:xfrm>
            <a:off x="298516" y="1357114"/>
            <a:ext cx="8845484" cy="4643751"/>
          </a:xfrm>
        </p:spPr>
        <p:txBody>
          <a:bodyPr/>
          <a:lstStyle/>
          <a:p>
            <a:endParaRPr lang="en-US" sz="1800" dirty="0" smtClean="0"/>
          </a:p>
          <a:p>
            <a:r>
              <a:rPr lang="en-US" sz="1800" dirty="0" smtClean="0"/>
              <a:t>Servlets </a:t>
            </a:r>
            <a:r>
              <a:rPr lang="en-US" sz="1800" dirty="0"/>
              <a:t>can do the following functions</a:t>
            </a:r>
            <a:r>
              <a:rPr lang="en-US" sz="1800" dirty="0" smtClean="0"/>
              <a:t>:</a:t>
            </a:r>
          </a:p>
          <a:p>
            <a:endParaRPr lang="en-US" sz="1800" dirty="0"/>
          </a:p>
          <a:p>
            <a:pPr lvl="1"/>
            <a:r>
              <a:rPr lang="en-US" sz="1600" dirty="0"/>
              <a:t>Dynamically build and return an HTML file based on nature of client request</a:t>
            </a:r>
          </a:p>
          <a:p>
            <a:pPr lvl="1"/>
            <a:r>
              <a:rPr lang="en-US" sz="1600" dirty="0"/>
              <a:t>Process user input passed in an HTML form and return an appropriate response</a:t>
            </a:r>
          </a:p>
          <a:p>
            <a:pPr lvl="1"/>
            <a:r>
              <a:rPr lang="en-US" sz="1600" dirty="0"/>
              <a:t>Provide user authentication and other security mechanisms</a:t>
            </a:r>
          </a:p>
          <a:p>
            <a:pPr lvl="1"/>
            <a:r>
              <a:rPr lang="en-US" sz="1600" dirty="0"/>
              <a:t>Interact with server resources such as databases, other applications and network files to return useful information to the client</a:t>
            </a:r>
          </a:p>
          <a:p>
            <a:pPr lvl="1"/>
            <a:r>
              <a:rPr lang="en-US" sz="1600" dirty="0"/>
              <a:t>Automatically attach web page design elements such as headers or footers, to all pages returned by server</a:t>
            </a:r>
          </a:p>
          <a:p>
            <a:pPr lvl="1"/>
            <a:r>
              <a:rPr lang="en-US" sz="1600" dirty="0"/>
              <a:t>Forward requests from one server to another for load balancing purpose</a:t>
            </a:r>
          </a:p>
          <a:p>
            <a:pPr lvl="1"/>
            <a:r>
              <a:rPr lang="en-US" sz="1600" dirty="0"/>
              <a:t>Manage state information on top of the stateless HTTP</a:t>
            </a:r>
          </a:p>
          <a:p>
            <a:endParaRPr lang="en-US"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dirty="0">
              <a:latin typeface="Trebuchet MS" pitchFamily="34" charset="0"/>
            </a:endParaRPr>
          </a:p>
        </p:txBody>
      </p:sp>
      <p:sp>
        <p:nvSpPr>
          <p:cNvPr id="3" name="Title 2"/>
          <p:cNvSpPr>
            <a:spLocks noGrp="1"/>
          </p:cNvSpPr>
          <p:nvPr>
            <p:ph type="title"/>
          </p:nvPr>
        </p:nvSpPr>
        <p:spPr/>
        <p:txBody>
          <a:bodyPr/>
          <a:lstStyle/>
          <a:p>
            <a:r>
              <a:rPr lang="en-US" sz="1200" dirty="0"/>
              <a:t>2</a:t>
            </a:r>
            <a:r>
              <a:rPr lang="en-US" sz="1200" dirty="0" smtClean="0"/>
              <a:t>.3</a:t>
            </a:r>
            <a:r>
              <a:rPr lang="en-US" sz="1200" dirty="0"/>
              <a:t>: Advantages of Servlets</a:t>
            </a:r>
            <a:r>
              <a:rPr lang="en-US" dirty="0"/>
              <a:t/>
            </a:r>
            <a:br>
              <a:rPr lang="en-US" dirty="0"/>
            </a:br>
            <a:r>
              <a:rPr lang="en-US" sz="2000" dirty="0"/>
              <a:t>Advantages of Servlets</a:t>
            </a:r>
          </a:p>
        </p:txBody>
      </p:sp>
      <p:sp>
        <p:nvSpPr>
          <p:cNvPr id="5" name="Content Placeholder 4"/>
          <p:cNvSpPr>
            <a:spLocks noGrp="1"/>
          </p:cNvSpPr>
          <p:nvPr>
            <p:ph idx="1"/>
          </p:nvPr>
        </p:nvSpPr>
        <p:spPr/>
        <p:txBody>
          <a:bodyPr/>
          <a:lstStyle/>
          <a:p>
            <a:r>
              <a:rPr lang="en-US" sz="1800" dirty="0"/>
              <a:t>Servlets provide the following advantages</a:t>
            </a:r>
            <a:r>
              <a:rPr lang="en-US" sz="1800" dirty="0" smtClean="0"/>
              <a:t>:</a:t>
            </a:r>
          </a:p>
          <a:p>
            <a:endParaRPr lang="en-US" sz="1800" dirty="0"/>
          </a:p>
          <a:p>
            <a:pPr lvl="1"/>
            <a:r>
              <a:rPr lang="en-US" sz="1600" dirty="0"/>
              <a:t>Crash Resistance</a:t>
            </a:r>
          </a:p>
          <a:p>
            <a:pPr lvl="1"/>
            <a:r>
              <a:rPr lang="en-US" sz="1600" dirty="0"/>
              <a:t>Cross-Platform</a:t>
            </a:r>
          </a:p>
          <a:p>
            <a:pPr lvl="1"/>
            <a:r>
              <a:rPr lang="en-US" sz="1600" dirty="0"/>
              <a:t>Cross-Server</a:t>
            </a:r>
          </a:p>
          <a:p>
            <a:pPr lvl="1"/>
            <a:r>
              <a:rPr lang="en-US" sz="1600" dirty="0"/>
              <a:t>Durable</a:t>
            </a:r>
          </a:p>
          <a:p>
            <a:pPr lvl="1"/>
            <a:r>
              <a:rPr lang="en-US" sz="1600" dirty="0"/>
              <a:t>Dynamically Loadable across the Network</a:t>
            </a:r>
          </a:p>
          <a:p>
            <a:pPr lvl="1"/>
            <a:r>
              <a:rPr lang="en-US" sz="1600" dirty="0"/>
              <a:t>Extensible</a:t>
            </a:r>
          </a:p>
          <a:p>
            <a:pPr lvl="1"/>
            <a:r>
              <a:rPr lang="en-US" sz="1600" dirty="0"/>
              <a:t>Multithreaded</a:t>
            </a:r>
          </a:p>
          <a:p>
            <a:pPr lvl="1"/>
            <a:r>
              <a:rPr lang="en-US" sz="1600" dirty="0"/>
              <a:t>Protocol Independent</a:t>
            </a:r>
          </a:p>
          <a:p>
            <a:pPr lvl="1"/>
            <a:r>
              <a:rPr lang="en-US" sz="1600" dirty="0" smtClean="0"/>
              <a:t>Secure</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200" dirty="0"/>
              <a:t>2</a:t>
            </a:r>
            <a:r>
              <a:rPr lang="en-US" sz="1200" dirty="0" smtClean="0"/>
              <a:t>.4</a:t>
            </a:r>
            <a:r>
              <a:rPr lang="en-US" sz="1200" dirty="0" smtClean="0"/>
              <a:t>: </a:t>
            </a:r>
            <a:r>
              <a:rPr lang="en-US" sz="1200" dirty="0"/>
              <a:t>Basic Servlet Architecture : Servlet Container</a:t>
            </a:r>
            <a:r>
              <a:rPr lang="en-US" dirty="0"/>
              <a:t/>
            </a:r>
            <a:br>
              <a:rPr lang="en-US" dirty="0"/>
            </a:br>
            <a:r>
              <a:rPr lang="en-US" sz="2000" dirty="0"/>
              <a:t>Servlet Container</a:t>
            </a:r>
          </a:p>
        </p:txBody>
      </p:sp>
      <p:sp>
        <p:nvSpPr>
          <p:cNvPr id="9" name="Content Placeholder 8"/>
          <p:cNvSpPr>
            <a:spLocks noGrp="1"/>
          </p:cNvSpPr>
          <p:nvPr>
            <p:ph idx="1"/>
          </p:nvPr>
        </p:nvSpPr>
        <p:spPr/>
        <p:txBody>
          <a:bodyPr/>
          <a:lstStyle/>
          <a:p>
            <a:r>
              <a:rPr lang="en-US" sz="1800" dirty="0"/>
              <a:t>What is a Web Server?</a:t>
            </a:r>
          </a:p>
          <a:p>
            <a:pPr lvl="1"/>
            <a:r>
              <a:rPr lang="en-US" sz="1600" dirty="0"/>
              <a:t>To know what is a Servlet container we need to know what is a Web </a:t>
            </a:r>
            <a:r>
              <a:rPr lang="en-US" sz="1600" dirty="0" smtClean="0"/>
              <a:t>Server </a:t>
            </a:r>
            <a:r>
              <a:rPr lang="en-US" sz="1600" dirty="0"/>
              <a:t>first</a:t>
            </a:r>
          </a:p>
          <a:p>
            <a:endParaRPr lang="en-US" dirty="0"/>
          </a:p>
          <a:p>
            <a:endParaRPr lang="en-US" dirty="0"/>
          </a:p>
          <a:p>
            <a:endParaRPr lang="en-US" dirty="0"/>
          </a:p>
          <a:p>
            <a:endParaRPr lang="en-US" dirty="0"/>
          </a:p>
          <a:p>
            <a:endParaRPr lang="en-US" dirty="0" smtClean="0"/>
          </a:p>
          <a:p>
            <a:endParaRPr lang="en-US" dirty="0"/>
          </a:p>
          <a:p>
            <a:endParaRPr lang="en-US" dirty="0" smtClean="0"/>
          </a:p>
          <a:p>
            <a:r>
              <a:rPr lang="en-US" sz="1600" dirty="0" smtClean="0"/>
              <a:t>A </a:t>
            </a:r>
            <a:r>
              <a:rPr lang="en-US" sz="1600" dirty="0"/>
              <a:t>web server uses HTTP protocol to transfer data. In a simple situation, a 	user types in a URL (e.g. www.servletdemos.com/static.html) in browser (a client), and get a web page to read. So what the server does is sending a  web page to the client. The transformation is in HTTP protocol which specifies the format of request and response message.</a:t>
            </a:r>
          </a:p>
          <a:p>
            <a:endParaRPr lang="en-US" sz="1600" dirty="0"/>
          </a:p>
        </p:txBody>
      </p:sp>
      <p:grpSp>
        <p:nvGrpSpPr>
          <p:cNvPr id="8" name="Group 7"/>
          <p:cNvGrpSpPr/>
          <p:nvPr/>
        </p:nvGrpSpPr>
        <p:grpSpPr>
          <a:xfrm>
            <a:off x="1436461" y="2544617"/>
            <a:ext cx="5094968" cy="1293146"/>
            <a:chOff x="1436461" y="2155701"/>
            <a:chExt cx="5094968" cy="1293146"/>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461" y="2200391"/>
              <a:ext cx="5094968" cy="124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322753" y="2155701"/>
              <a:ext cx="1540550" cy="369332"/>
            </a:xfrm>
            <a:prstGeom prst="rect">
              <a:avLst/>
            </a:prstGeom>
          </p:spPr>
          <p:txBody>
            <a:bodyPr wrap="none">
              <a:spAutoFit/>
            </a:bodyPr>
            <a:lstStyle/>
            <a:p>
              <a:r>
                <a:rPr lang="en-US" dirty="0"/>
                <a:t> HTTP Request</a:t>
              </a:r>
            </a:p>
          </p:txBody>
        </p:sp>
        <p:sp>
          <p:nvSpPr>
            <p:cNvPr id="6" name="Rectangle 5"/>
            <p:cNvSpPr/>
            <p:nvPr/>
          </p:nvSpPr>
          <p:spPr>
            <a:xfrm>
              <a:off x="3322753" y="2680897"/>
              <a:ext cx="1624868" cy="369332"/>
            </a:xfrm>
            <a:prstGeom prst="rect">
              <a:avLst/>
            </a:prstGeom>
          </p:spPr>
          <p:txBody>
            <a:bodyPr wrap="none">
              <a:spAutoFit/>
            </a:bodyPr>
            <a:lstStyle/>
            <a:p>
              <a:r>
                <a:rPr lang="en-US" dirty="0"/>
                <a:t>HTTP Response</a:t>
              </a:r>
            </a:p>
          </p:txBody>
        </p:sp>
      </p:grpSp>
    </p:spTree>
    <p:extLst>
      <p:ext uri="{BB962C8B-B14F-4D97-AF65-F5344CB8AC3E}">
        <p14:creationId xmlns:p14="http://schemas.microsoft.com/office/powerpoint/2010/main" val="2870241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a:t>2</a:t>
            </a:r>
            <a:r>
              <a:rPr lang="en-US" sz="1200" dirty="0" smtClean="0"/>
              <a:t>.4</a:t>
            </a:r>
            <a:r>
              <a:rPr lang="en-US" sz="1200" dirty="0" smtClean="0"/>
              <a:t>: Basic </a:t>
            </a:r>
            <a:r>
              <a:rPr lang="en-US" sz="1200" dirty="0"/>
              <a:t>Servlet Architecture : Servlet Container</a:t>
            </a:r>
            <a:r>
              <a:rPr lang="en-US" dirty="0"/>
              <a:t/>
            </a:r>
            <a:br>
              <a:rPr lang="en-US" dirty="0"/>
            </a:br>
            <a:r>
              <a:rPr lang="en-US" sz="2000" dirty="0"/>
              <a:t>Servlet Container / Servlet Engine / Web Container</a:t>
            </a:r>
          </a:p>
        </p:txBody>
      </p:sp>
      <p:sp>
        <p:nvSpPr>
          <p:cNvPr id="7" name="Content Placeholder 6"/>
          <p:cNvSpPr>
            <a:spLocks noGrp="1"/>
          </p:cNvSpPr>
          <p:nvPr>
            <p:ph idx="1"/>
          </p:nvPr>
        </p:nvSpPr>
        <p:spPr/>
        <p:txBody>
          <a:bodyPr/>
          <a:lstStyle/>
          <a:p>
            <a:r>
              <a:rPr lang="en-US" sz="1800" dirty="0"/>
              <a:t>What is a Servlet Container / Servlet Engine / Web Container</a:t>
            </a:r>
          </a:p>
          <a:p>
            <a:pPr lvl="1"/>
            <a:r>
              <a:rPr lang="en-US" sz="1600" dirty="0"/>
              <a:t>Client can request only static web page from Server. If client wants to read Web page based upon input (that requires processing), basic idea of servlet container is to dynamically generate the Web page on the server </a:t>
            </a:r>
            <a:r>
              <a:rPr lang="en-US" sz="1600" dirty="0" smtClean="0"/>
              <a:t>side</a:t>
            </a:r>
          </a:p>
          <a:p>
            <a:pPr lvl="1"/>
            <a:endParaRPr lang="en-US" sz="1600" dirty="0"/>
          </a:p>
          <a:p>
            <a:pPr lvl="1"/>
            <a:r>
              <a:rPr lang="en-US" sz="1600" dirty="0"/>
              <a:t> Servlet container is essentially a part of a web server that interacts with the </a:t>
            </a:r>
            <a:r>
              <a:rPr lang="en-US" sz="1600" dirty="0" smtClean="0"/>
              <a:t>servlets</a:t>
            </a:r>
            <a:r>
              <a:rPr lang="en-US" sz="1600" dirty="0"/>
              <a:t>. Servlet Container is container for </a:t>
            </a:r>
            <a:r>
              <a:rPr lang="en-US" sz="1600" dirty="0" smtClean="0"/>
              <a:t>servlets</a:t>
            </a:r>
          </a:p>
        </p:txBody>
      </p:sp>
      <p:sp>
        <p:nvSpPr>
          <p:cNvPr id="12" name="Rectangle 11"/>
          <p:cNvSpPr/>
          <p:nvPr/>
        </p:nvSpPr>
        <p:spPr>
          <a:xfrm>
            <a:off x="5834744" y="4575629"/>
            <a:ext cx="1814285" cy="52977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600" dirty="0">
                <a:effectLst/>
                <a:ea typeface="Calibri"/>
                <a:cs typeface="Times New Roman"/>
              </a:rPr>
              <a:t>Servlet Container</a:t>
            </a:r>
          </a:p>
        </p:txBody>
      </p:sp>
      <p:grpSp>
        <p:nvGrpSpPr>
          <p:cNvPr id="6" name="Group 5"/>
          <p:cNvGrpSpPr/>
          <p:nvPr/>
        </p:nvGrpSpPr>
        <p:grpSpPr>
          <a:xfrm>
            <a:off x="898645" y="3815649"/>
            <a:ext cx="7294550" cy="2162364"/>
            <a:chOff x="898645" y="3228785"/>
            <a:chExt cx="7294550" cy="2229336"/>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645" y="3228785"/>
              <a:ext cx="7294550" cy="222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3221153" y="3228785"/>
              <a:ext cx="1540550" cy="369332"/>
            </a:xfrm>
            <a:prstGeom prst="rect">
              <a:avLst/>
            </a:prstGeom>
          </p:spPr>
          <p:txBody>
            <a:bodyPr wrap="none">
              <a:spAutoFit/>
            </a:bodyPr>
            <a:lstStyle/>
            <a:p>
              <a:r>
                <a:rPr lang="en-US" dirty="0"/>
                <a:t> HTTP Request</a:t>
              </a:r>
            </a:p>
          </p:txBody>
        </p:sp>
        <p:sp>
          <p:nvSpPr>
            <p:cNvPr id="14" name="Rectangle 13"/>
            <p:cNvSpPr/>
            <p:nvPr/>
          </p:nvSpPr>
          <p:spPr>
            <a:xfrm>
              <a:off x="3221153" y="3944534"/>
              <a:ext cx="1624868" cy="369332"/>
            </a:xfrm>
            <a:prstGeom prst="rect">
              <a:avLst/>
            </a:prstGeom>
          </p:spPr>
          <p:txBody>
            <a:bodyPr wrap="none">
              <a:spAutoFit/>
            </a:bodyPr>
            <a:lstStyle/>
            <a:p>
              <a:r>
                <a:rPr lang="en-US" dirty="0"/>
                <a:t>HTTP Response</a:t>
              </a:r>
            </a:p>
          </p:txBody>
        </p:sp>
      </p:grpSp>
    </p:spTree>
    <p:extLst>
      <p:ext uri="{BB962C8B-B14F-4D97-AF65-F5344CB8AC3E}">
        <p14:creationId xmlns:p14="http://schemas.microsoft.com/office/powerpoint/2010/main" val="3559136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a:t>2</a:t>
            </a:r>
            <a:r>
              <a:rPr lang="en-US" sz="1200" dirty="0" smtClean="0"/>
              <a:t>.4</a:t>
            </a:r>
            <a:r>
              <a:rPr lang="en-US" sz="1200" dirty="0" smtClean="0"/>
              <a:t>: Basic </a:t>
            </a:r>
            <a:r>
              <a:rPr lang="en-US" sz="1200" dirty="0"/>
              <a:t>Servlet Architecture : Servlet Container</a:t>
            </a:r>
            <a:r>
              <a:rPr lang="en-US" dirty="0"/>
              <a:t/>
            </a:r>
            <a:br>
              <a:rPr lang="en-US" dirty="0"/>
            </a:br>
            <a:r>
              <a:rPr lang="en-US" sz="2000" dirty="0"/>
              <a:t>Servlet Container / Servlet Engine / Web Container</a:t>
            </a:r>
          </a:p>
        </p:txBody>
      </p:sp>
      <p:sp>
        <p:nvSpPr>
          <p:cNvPr id="6" name="Content Placeholder 5"/>
          <p:cNvSpPr>
            <a:spLocks noGrp="1"/>
          </p:cNvSpPr>
          <p:nvPr>
            <p:ph idx="1"/>
          </p:nvPr>
        </p:nvSpPr>
        <p:spPr/>
        <p:txBody>
          <a:bodyPr>
            <a:normAutofit/>
          </a:bodyPr>
          <a:lstStyle/>
          <a:p>
            <a:r>
              <a:rPr lang="en-US" sz="1800" dirty="0"/>
              <a:t>Advantages of Servlet Container</a:t>
            </a:r>
          </a:p>
          <a:p>
            <a:pPr lvl="1"/>
            <a:r>
              <a:rPr lang="en-US" sz="1600" dirty="0"/>
              <a:t>Providing </a:t>
            </a:r>
            <a:r>
              <a:rPr lang="en-US" sz="1600" dirty="0" smtClean="0"/>
              <a:t>communication </a:t>
            </a:r>
            <a:r>
              <a:rPr lang="en-US" sz="1600" dirty="0"/>
              <a:t>support between Web Components and Web Server</a:t>
            </a:r>
          </a:p>
          <a:p>
            <a:pPr lvl="1"/>
            <a:r>
              <a:rPr lang="en-US" sz="1600" dirty="0"/>
              <a:t>Life cycle support for Web Components</a:t>
            </a:r>
          </a:p>
          <a:p>
            <a:pPr lvl="1"/>
            <a:r>
              <a:rPr lang="en-US" sz="1600" dirty="0"/>
              <a:t>Networking support</a:t>
            </a:r>
          </a:p>
          <a:p>
            <a:pPr lvl="1"/>
            <a:r>
              <a:rPr lang="en-US" sz="1600" dirty="0"/>
              <a:t>Enabling Web Security</a:t>
            </a:r>
          </a:p>
          <a:p>
            <a:pPr lvl="1"/>
            <a:r>
              <a:rPr lang="en-US" sz="1600" dirty="0"/>
              <a:t>Multi threading support for Web </a:t>
            </a:r>
            <a:r>
              <a:rPr lang="en-US" sz="1600" dirty="0" smtClean="0"/>
              <a:t>Components</a:t>
            </a:r>
            <a:endParaRPr lang="en-US" sz="1600" dirty="0"/>
          </a:p>
        </p:txBody>
      </p:sp>
    </p:spTree>
    <p:extLst>
      <p:ext uri="{BB962C8B-B14F-4D97-AF65-F5344CB8AC3E}">
        <p14:creationId xmlns:p14="http://schemas.microsoft.com/office/powerpoint/2010/main" val="880448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1200" dirty="0"/>
              <a:t>2</a:t>
            </a:r>
            <a:r>
              <a:rPr lang="en-US" sz="1200" dirty="0" smtClean="0"/>
              <a:t>.4</a:t>
            </a:r>
            <a:r>
              <a:rPr lang="en-US" sz="1200" dirty="0" smtClean="0"/>
              <a:t>: Basic </a:t>
            </a:r>
            <a:r>
              <a:rPr lang="en-US" sz="1200" dirty="0"/>
              <a:t>Servlet Architecture : Servlet API</a:t>
            </a:r>
            <a:r>
              <a:rPr lang="en-US" dirty="0"/>
              <a:t/>
            </a:r>
            <a:br>
              <a:rPr lang="en-US" dirty="0"/>
            </a:br>
            <a:r>
              <a:rPr lang="en-US" sz="2000" dirty="0"/>
              <a:t>Servlet API</a:t>
            </a:r>
          </a:p>
        </p:txBody>
      </p:sp>
      <p:sp>
        <p:nvSpPr>
          <p:cNvPr id="10" name="Content Placeholder 9"/>
          <p:cNvSpPr>
            <a:spLocks noGrp="1"/>
          </p:cNvSpPr>
          <p:nvPr>
            <p:ph idx="1"/>
          </p:nvPr>
        </p:nvSpPr>
        <p:spPr/>
        <p:txBody>
          <a:bodyPr>
            <a:normAutofit/>
          </a:bodyPr>
          <a:lstStyle/>
          <a:p>
            <a:r>
              <a:rPr lang="en-US" sz="1800" dirty="0"/>
              <a:t>A servlet is an instance of a class which implements the </a:t>
            </a:r>
            <a:r>
              <a:rPr lang="en-US" sz="1800" dirty="0" err="1"/>
              <a:t>javax.servlet.Servlet</a:t>
            </a:r>
            <a:r>
              <a:rPr lang="en-US" sz="1800" dirty="0"/>
              <a:t> interface.</a:t>
            </a:r>
          </a:p>
          <a:p>
            <a:r>
              <a:rPr lang="en-US" sz="1800" dirty="0"/>
              <a:t>Servlet is web component inside Servlet Container</a:t>
            </a:r>
          </a:p>
          <a:p>
            <a:r>
              <a:rPr lang="en-US" sz="1800" dirty="0"/>
              <a:t>Most servlets extend one of the standard implementations of that interface, namely </a:t>
            </a:r>
            <a:r>
              <a:rPr lang="en-US" sz="1800" dirty="0" err="1"/>
              <a:t>javax.servlet.GenericServlet</a:t>
            </a:r>
            <a:r>
              <a:rPr lang="en-US" sz="1800" dirty="0"/>
              <a:t>  or </a:t>
            </a:r>
            <a:r>
              <a:rPr lang="en-US" sz="1800" dirty="0" err="1"/>
              <a:t>javax.servlet.http.HttpServlet</a:t>
            </a:r>
            <a:r>
              <a:rPr lang="en-US" sz="1800" dirty="0"/>
              <a:t>. </a:t>
            </a:r>
          </a:p>
          <a:p>
            <a:r>
              <a:rPr lang="en-US" sz="1800" dirty="0"/>
              <a:t>In Servlet 3.0, there is </a:t>
            </a:r>
            <a:r>
              <a:rPr lang="en-US" sz="1800" dirty="0" err="1"/>
              <a:t>javax.servlet.annotation</a:t>
            </a:r>
            <a:r>
              <a:rPr lang="en-US" sz="1800" dirty="0"/>
              <a:t> package for creating servlets via annotations</a:t>
            </a:r>
          </a:p>
          <a:p>
            <a:endParaRPr lang="en-US" sz="1800" dirty="0"/>
          </a:p>
        </p:txBody>
      </p:sp>
      <p:grpSp>
        <p:nvGrpSpPr>
          <p:cNvPr id="14" name="Group 13"/>
          <p:cNvGrpSpPr/>
          <p:nvPr/>
        </p:nvGrpSpPr>
        <p:grpSpPr>
          <a:xfrm>
            <a:off x="2952750" y="3467745"/>
            <a:ext cx="1619250" cy="2235994"/>
            <a:chOff x="2948888" y="4218401"/>
            <a:chExt cx="1619250" cy="1847929"/>
          </a:xfrm>
        </p:grpSpPr>
        <p:cxnSp>
          <p:nvCxnSpPr>
            <p:cNvPr id="11" name="Straight Arrow Connector 10"/>
            <p:cNvCxnSpPr/>
            <p:nvPr/>
          </p:nvCxnSpPr>
          <p:spPr>
            <a:xfrm flipV="1">
              <a:off x="3762375" y="5570084"/>
              <a:ext cx="0" cy="4095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948888" y="4218401"/>
              <a:ext cx="1619250" cy="1847929"/>
              <a:chOff x="2935240" y="3639461"/>
              <a:chExt cx="1619250" cy="2705552"/>
            </a:xfrm>
          </p:grpSpPr>
          <p:sp>
            <p:nvSpPr>
              <p:cNvPr id="3" name="Rectangle 1"/>
              <p:cNvSpPr>
                <a:spLocks noChangeArrowheads="1"/>
              </p:cNvSpPr>
              <p:nvPr/>
            </p:nvSpPr>
            <p:spPr bwMode="auto">
              <a:xfrm>
                <a:off x="2935240" y="3639461"/>
                <a:ext cx="1619250" cy="419100"/>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mj-lt"/>
                    <a:ea typeface="Calibri" pitchFamily="34" charset="0"/>
                    <a:cs typeface="Times New Roman" pitchFamily="18" charset="0"/>
                  </a:rPr>
                  <a:t>Servlet</a:t>
                </a:r>
                <a:endParaRPr kumimoji="0" lang="en-US" altLang="en-US" sz="1600" b="0" i="0" u="none" strike="noStrike" cap="none" normalizeH="0" baseline="0" dirty="0" smtClean="0">
                  <a:ln>
                    <a:noFill/>
                  </a:ln>
                  <a:solidFill>
                    <a:schemeClr val="tx1"/>
                  </a:solidFill>
                  <a:effectLst/>
                  <a:latin typeface="+mj-lt"/>
                  <a:cs typeface="Arial" pitchFamily="34" charset="0"/>
                </a:endParaRPr>
              </a:p>
            </p:txBody>
          </p:sp>
          <p:sp>
            <p:nvSpPr>
              <p:cNvPr id="4" name="Rectangle 5"/>
              <p:cNvSpPr>
                <a:spLocks noChangeArrowheads="1"/>
              </p:cNvSpPr>
              <p:nvPr/>
            </p:nvSpPr>
            <p:spPr bwMode="auto">
              <a:xfrm>
                <a:off x="2942453" y="4211572"/>
                <a:ext cx="1600654" cy="597602"/>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GenericServlet</a:t>
                </a:r>
              </a:p>
            </p:txBody>
          </p:sp>
          <p:cxnSp>
            <p:nvCxnSpPr>
              <p:cNvPr id="9" name="Straight Arrow Connector 8"/>
              <p:cNvCxnSpPr/>
              <p:nvPr/>
            </p:nvCxnSpPr>
            <p:spPr>
              <a:xfrm flipV="1">
                <a:off x="3744865" y="4809173"/>
                <a:ext cx="0" cy="3422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7"/>
              <p:cNvSpPr>
                <a:spLocks noChangeArrowheads="1"/>
              </p:cNvSpPr>
              <p:nvPr/>
            </p:nvSpPr>
            <p:spPr bwMode="auto">
              <a:xfrm>
                <a:off x="2986087" y="5211990"/>
                <a:ext cx="1552576" cy="371475"/>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HTTPServlet</a:t>
                </a:r>
              </a:p>
            </p:txBody>
          </p:sp>
          <p:sp>
            <p:nvSpPr>
              <p:cNvPr id="6" name="Rectangle 9"/>
              <p:cNvSpPr>
                <a:spLocks noChangeArrowheads="1"/>
              </p:cNvSpPr>
              <p:nvPr/>
            </p:nvSpPr>
            <p:spPr bwMode="auto">
              <a:xfrm>
                <a:off x="2990532" y="5964013"/>
                <a:ext cx="1552575" cy="381000"/>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en-US" sz="1600" dirty="0">
                    <a:latin typeface="+mj-lt"/>
                    <a:ea typeface="Calibri" pitchFamily="34" charset="0"/>
                    <a:cs typeface="Times New Roman" pitchFamily="18" charset="0"/>
                  </a:rPr>
                  <a:t>MyServlet</a:t>
                </a:r>
              </a:p>
            </p:txBody>
          </p:sp>
        </p:grpSp>
      </p:grpSp>
      <p:sp>
        <p:nvSpPr>
          <p:cNvPr id="8"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12" name="Straight Arrow Connector 11"/>
          <p:cNvCxnSpPr>
            <a:stCxn id="4" idx="0"/>
            <a:endCxn id="3" idx="2"/>
          </p:cNvCxnSpPr>
          <p:nvPr/>
        </p:nvCxnSpPr>
        <p:spPr>
          <a:xfrm flipV="1">
            <a:off x="3760290" y="3814109"/>
            <a:ext cx="2085" cy="1264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BFC5939E-C3FB-48A3-97C3-AA7E87B214B5}"/>
</file>

<file path=customXml/itemProps3.xml><?xml version="1.0" encoding="utf-8"?>
<ds:datastoreItem xmlns:ds="http://schemas.openxmlformats.org/officeDocument/2006/customXml" ds:itemID="{7C1830C8-F522-4AF4-83DD-915E4EE23EB4}">
  <ds:schemaRefs>
    <ds:schemaRef ds:uri="http://purl.org/dc/elements/1.1/"/>
    <ds:schemaRef ds:uri="http://schemas.microsoft.com/office/2006/metadata/properties"/>
    <ds:schemaRef ds:uri="f9b258c7-9c72-463b-80f6-91d061ebb25d"/>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11818</TotalTime>
  <Words>5432</Words>
  <Application>Microsoft Office PowerPoint</Application>
  <PresentationFormat>On-screen Show (4:3)</PresentationFormat>
  <Paragraphs>534</Paragraphs>
  <Slides>30</Slides>
  <Notes>30</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6" baseType="lpstr">
      <vt:lpstr>ＭＳ Ｐゴシック</vt:lpstr>
      <vt:lpstr>Arial</vt:lpstr>
      <vt:lpstr>Calibri</vt:lpstr>
      <vt:lpstr>Candara</vt:lpstr>
      <vt:lpstr>Georgia</vt:lpstr>
      <vt:lpstr>Helvetica Light</vt:lpstr>
      <vt:lpstr>Times New Roman</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2.1: Introduction to Servlet  What are Servlets?</vt:lpstr>
      <vt:lpstr>2.2: Role of Servlets in Web Application Design What Can Servlets Do?</vt:lpstr>
      <vt:lpstr>2.3: Advantages of Servlets Advantages of Servlets</vt:lpstr>
      <vt:lpstr>2.4: Basic Servlet Architecture : Servlet Container Servlet Container</vt:lpstr>
      <vt:lpstr>2.4: Basic Servlet Architecture : Servlet Container Servlet Container / Servlet Engine / Web Container</vt:lpstr>
      <vt:lpstr>2.4: Basic Servlet Architecture : Servlet Container Servlet Container / Servlet Engine / Web Container</vt:lpstr>
      <vt:lpstr>2.4: Basic Servlet Architecture : Servlet API Servlet API</vt:lpstr>
      <vt:lpstr>2.4: Basic Servlet Architecture : Servlet API Servlet Interface Life Cycle Methods</vt:lpstr>
      <vt:lpstr>2.4: Basic Servlet Architecture : Request Processing Steps to process a Request</vt:lpstr>
      <vt:lpstr>2.4: Basic Servlet Architecture : Request Processing How Container handles a request</vt:lpstr>
      <vt:lpstr>2.4: Basic Servlet Architecture : Hierarchy GenericServlet class</vt:lpstr>
      <vt:lpstr>2.4: Basic Servlet Architecture : Hierarchy HttpServlet class</vt:lpstr>
      <vt:lpstr>2.5 : Servlet lifecycle  Servlet Life Cycle </vt:lpstr>
      <vt:lpstr>2.6: Ease of developing Servlets through Annotations Annotations and their Need</vt:lpstr>
      <vt:lpstr>2.6: Ease of developing Servlets through Annotations Differences between Servlets 2.0 and Servlets 3.0</vt:lpstr>
      <vt:lpstr>2.6: Ease of developing Servlets through Annotations URL Mapping of Servlets and Annotations</vt:lpstr>
      <vt:lpstr>2.6: Ease of developing Servlets through Annotations  Writing First Servlet</vt:lpstr>
      <vt:lpstr>2.7: Servlet Configuration ServletContext  / ServletConfig Interfaces</vt:lpstr>
      <vt:lpstr>2.7: Servlet Configuration  Servlet Context Listener</vt:lpstr>
      <vt:lpstr>2.7: Servlet Configuration and Accessing Initial Parameters via  Annotations  Initializing Servlets: Init Parameters / Context Parameters</vt:lpstr>
      <vt:lpstr>2.7: Retrieving information from HTML Page Retrieving Information</vt:lpstr>
      <vt:lpstr>2.7: Retrieving information from HTML Page Getting Information about the Server</vt:lpstr>
      <vt:lpstr>2.7: Retrieving information from HTML Page Getting Info about client m/c and user</vt:lpstr>
      <vt:lpstr>Lab: Introduction to Servlets API and Ease of Development through Annotations</vt:lpstr>
      <vt:lpstr>Summary</vt:lpstr>
      <vt:lpstr>Review Questions</vt:lpstr>
      <vt:lpstr>Review Questions</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707</cp:revision>
  <dcterms:created xsi:type="dcterms:W3CDTF">2012-05-18T02:59:15Z</dcterms:created>
  <dcterms:modified xsi:type="dcterms:W3CDTF">2019-02-12T11:17:31Z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